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8.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handoutMasterIdLst>
    <p:handoutMasterId r:id="rId43"/>
  </p:handoutMasterIdLst>
  <p:sldIdLst>
    <p:sldId id="260" r:id="rId5"/>
    <p:sldId id="303" r:id="rId6"/>
    <p:sldId id="334" r:id="rId7"/>
    <p:sldId id="333" r:id="rId8"/>
    <p:sldId id="332" r:id="rId9"/>
    <p:sldId id="330" r:id="rId10"/>
    <p:sldId id="337" r:id="rId11"/>
    <p:sldId id="339" r:id="rId12"/>
    <p:sldId id="340" r:id="rId13"/>
    <p:sldId id="341" r:id="rId14"/>
    <p:sldId id="343" r:id="rId15"/>
    <p:sldId id="342" r:id="rId16"/>
    <p:sldId id="360" r:id="rId17"/>
    <p:sldId id="344" r:id="rId18"/>
    <p:sldId id="346" r:id="rId19"/>
    <p:sldId id="351" r:id="rId20"/>
    <p:sldId id="350" r:id="rId21"/>
    <p:sldId id="370" r:id="rId22"/>
    <p:sldId id="345" r:id="rId23"/>
    <p:sldId id="372" r:id="rId24"/>
    <p:sldId id="371" r:id="rId25"/>
    <p:sldId id="369" r:id="rId26"/>
    <p:sldId id="353" r:id="rId27"/>
    <p:sldId id="354" r:id="rId28"/>
    <p:sldId id="355" r:id="rId29"/>
    <p:sldId id="357" r:id="rId30"/>
    <p:sldId id="358" r:id="rId31"/>
    <p:sldId id="359" r:id="rId32"/>
    <p:sldId id="306" r:id="rId33"/>
    <p:sldId id="349" r:id="rId34"/>
    <p:sldId id="373" r:id="rId35"/>
    <p:sldId id="375" r:id="rId36"/>
    <p:sldId id="348" r:id="rId37"/>
    <p:sldId id="361" r:id="rId38"/>
    <p:sldId id="362" r:id="rId39"/>
    <p:sldId id="367" r:id="rId40"/>
    <p:sldId id="34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CC0066"/>
    <a:srgbClr val="C4FC4D"/>
    <a:srgbClr val="000000"/>
    <a:srgbClr val="F81EA9"/>
    <a:srgbClr val="FD6131"/>
    <a:srgbClr val="1432CB"/>
    <a:srgbClr val="79A4DF"/>
    <a:srgbClr val="0000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2" autoAdjust="0"/>
    <p:restoredTop sz="88754" autoAdjust="0"/>
  </p:normalViewPr>
  <p:slideViewPr>
    <p:cSldViewPr snapToGrid="0">
      <p:cViewPr varScale="1">
        <p:scale>
          <a:sx n="100" d="100"/>
          <a:sy n="100" d="100"/>
        </p:scale>
        <p:origin x="1032" y="17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308"/>
    </p:cViewPr>
  </p:sorterViewPr>
  <p:notesViewPr>
    <p:cSldViewPr snapToGrid="0">
      <p:cViewPr varScale="1">
        <p:scale>
          <a:sx n="82" d="100"/>
          <a:sy n="82" d="100"/>
        </p:scale>
        <p:origin x="-240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18A761-BBA7-4E07-8945-E8BE288BEE17}" type="datetimeFigureOut">
              <a:rPr lang="en-GB" smtClean="0"/>
              <a:t>03/06/2018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574A0B-5909-4D25-8853-12EA3B072A24}" type="slidenum">
              <a:rPr lang="en-GB" smtClean="0"/>
              <a:t>‹#›</a:t>
            </a:fld>
            <a:endParaRPr lang="en-GB"/>
          </a:p>
        </p:txBody>
      </p:sp>
    </p:spTree>
    <p:extLst>
      <p:ext uri="{BB962C8B-B14F-4D97-AF65-F5344CB8AC3E}">
        <p14:creationId xmlns:p14="http://schemas.microsoft.com/office/powerpoint/2010/main" val="55441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3AA0CD-C313-4030-AF84-2FAEC38854E2}" type="datetimeFigureOut">
              <a:rPr lang="en-US" smtClean="0"/>
              <a:t>6/3/18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F781E-829F-4185-8603-ED1FCD0F6D7B}" type="slidenum">
              <a:rPr lang="en-US" smtClean="0"/>
              <a:t>‹#›</a:t>
            </a:fld>
            <a:endParaRPr lang="en-US"/>
          </a:p>
        </p:txBody>
      </p:sp>
    </p:spTree>
    <p:extLst>
      <p:ext uri="{BB962C8B-B14F-4D97-AF65-F5344CB8AC3E}">
        <p14:creationId xmlns:p14="http://schemas.microsoft.com/office/powerpoint/2010/main" val="2807753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976F781E-829F-4185-8603-ED1FCD0F6D7B}" type="slidenum">
              <a:rPr lang="en-US" smtClean="0"/>
              <a:t>1</a:t>
            </a:fld>
            <a:endParaRPr lang="en-US"/>
          </a:p>
        </p:txBody>
      </p:sp>
    </p:spTree>
    <p:extLst>
      <p:ext uri="{BB962C8B-B14F-4D97-AF65-F5344CB8AC3E}">
        <p14:creationId xmlns:p14="http://schemas.microsoft.com/office/powerpoint/2010/main" val="132699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976F781E-829F-4185-8603-ED1FCD0F6D7B}" type="slidenum">
              <a:rPr lang="en-US" smtClean="0"/>
              <a:t>2</a:t>
            </a:fld>
            <a:endParaRPr lang="en-US"/>
          </a:p>
        </p:txBody>
      </p:sp>
    </p:spTree>
    <p:extLst>
      <p:ext uri="{BB962C8B-B14F-4D97-AF65-F5344CB8AC3E}">
        <p14:creationId xmlns:p14="http://schemas.microsoft.com/office/powerpoint/2010/main" val="3248653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www.theguardian.com</a:t>
            </a:r>
            <a:r>
              <a:rPr lang="en-GB" dirty="0"/>
              <a:t>/news/2016/</a:t>
            </a:r>
            <a:r>
              <a:rPr lang="en-GB" dirty="0" err="1"/>
              <a:t>aug</a:t>
            </a:r>
            <a:r>
              <a:rPr lang="en-GB" dirty="0"/>
              <a:t>/31/</a:t>
            </a:r>
            <a:r>
              <a:rPr lang="en-GB" dirty="0" err="1"/>
              <a:t>dilma</a:t>
            </a:r>
            <a:r>
              <a:rPr lang="en-GB" dirty="0"/>
              <a:t>-</a:t>
            </a:r>
            <a:r>
              <a:rPr lang="en-GB" dirty="0" err="1"/>
              <a:t>rousseff</a:t>
            </a:r>
            <a:r>
              <a:rPr lang="en-GB" dirty="0"/>
              <a:t>-impeachment-brazil-what-you-need-to-know</a:t>
            </a:r>
          </a:p>
        </p:txBody>
      </p:sp>
      <p:sp>
        <p:nvSpPr>
          <p:cNvPr id="4" name="Slide Number Placeholder 3"/>
          <p:cNvSpPr>
            <a:spLocks noGrp="1"/>
          </p:cNvSpPr>
          <p:nvPr>
            <p:ph type="sldNum" sz="quarter" idx="10"/>
          </p:nvPr>
        </p:nvSpPr>
        <p:spPr/>
        <p:txBody>
          <a:bodyPr/>
          <a:lstStyle/>
          <a:p>
            <a:fld id="{976F781E-829F-4185-8603-ED1FCD0F6D7B}" type="slidenum">
              <a:rPr lang="en-US" smtClean="0"/>
              <a:t>7</a:t>
            </a:fld>
            <a:endParaRPr lang="en-US"/>
          </a:p>
        </p:txBody>
      </p:sp>
    </p:spTree>
    <p:extLst>
      <p:ext uri="{BB962C8B-B14F-4D97-AF65-F5344CB8AC3E}">
        <p14:creationId xmlns:p14="http://schemas.microsoft.com/office/powerpoint/2010/main" val="3419018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www.youtube.com</a:t>
            </a:r>
            <a:r>
              <a:rPr lang="en-GB" dirty="0"/>
              <a:t>/</a:t>
            </a:r>
            <a:r>
              <a:rPr lang="en-GB" dirty="0" err="1"/>
              <a:t>watch?v</a:t>
            </a:r>
            <a:r>
              <a:rPr lang="en-GB" dirty="0"/>
              <a:t>=Pth79-bpgGs </a:t>
            </a:r>
          </a:p>
          <a:p>
            <a:r>
              <a:rPr lang="en-GB" dirty="0"/>
              <a:t>https://</a:t>
            </a:r>
            <a:r>
              <a:rPr lang="en-GB" dirty="0" err="1"/>
              <a:t>www.youtube.com</a:t>
            </a:r>
            <a:r>
              <a:rPr lang="en-GB" dirty="0"/>
              <a:t>/</a:t>
            </a:r>
            <a:r>
              <a:rPr lang="en-GB" dirty="0" err="1"/>
              <a:t>watch?v</a:t>
            </a:r>
            <a:r>
              <a:rPr lang="en-GB" dirty="0"/>
              <a:t>=</a:t>
            </a:r>
            <a:r>
              <a:rPr lang="en-GB" dirty="0" err="1"/>
              <a:t>UJkxFhFRFDA</a:t>
            </a:r>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11</a:t>
            </a:fld>
            <a:endParaRPr lang="en-US"/>
          </a:p>
        </p:txBody>
      </p:sp>
    </p:spTree>
    <p:extLst>
      <p:ext uri="{BB962C8B-B14F-4D97-AF65-F5344CB8AC3E}">
        <p14:creationId xmlns:p14="http://schemas.microsoft.com/office/powerpoint/2010/main" val="1351640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29</a:t>
            </a:fld>
            <a:endParaRPr lang="en-US"/>
          </a:p>
        </p:txBody>
      </p:sp>
    </p:spTree>
    <p:extLst>
      <p:ext uri="{BB962C8B-B14F-4D97-AF65-F5344CB8AC3E}">
        <p14:creationId xmlns:p14="http://schemas.microsoft.com/office/powerpoint/2010/main" val="2620834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6191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95762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E9C4CF-7D23-4C9E-AEE9-E4AD57DDE3C0}"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469583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9C4CF-7D23-4C9E-AEE9-E4AD57DDE3C0}" type="datetimeFigureOut">
              <a:rPr lang="en-GB" smtClean="0"/>
              <a:t>03/06/2018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83824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E9C4CF-7D23-4C9E-AEE9-E4AD57DDE3C0}" type="datetimeFigureOut">
              <a:rPr lang="en-GB" smtClean="0"/>
              <a:t>03/06/2018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6586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9C4CF-7D23-4C9E-AEE9-E4AD57DDE3C0}" type="datetimeFigureOut">
              <a:rPr lang="en-GB" smtClean="0"/>
              <a:t>03/06/2018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602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9C4CF-7D23-4C9E-AEE9-E4AD57DDE3C0}" type="datetimeFigureOut">
              <a:rPr lang="en-GB" smtClean="0"/>
              <a:t>03/06/2018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9848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03/06/2018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78298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03/06/2018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06872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32361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60580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mt="40000"/>
          </a:blip>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9C4CF-7D23-4C9E-AEE9-E4AD57DDE3C0}" type="datetimeFigureOut">
              <a:rPr lang="en-GB" smtClean="0"/>
              <a:t>03/06/2018</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1ABC9-D050-41AD-8109-8ED6D9AE9755}" type="slidenum">
              <a:rPr lang="en-GB" smtClean="0"/>
              <a:t>‹#›</a:t>
            </a:fld>
            <a:endParaRPr lang="en-GB"/>
          </a:p>
        </p:txBody>
      </p:sp>
      <p:sp>
        <p:nvSpPr>
          <p:cNvPr id="10" name="TextBox 9"/>
          <p:cNvSpPr txBox="1"/>
          <p:nvPr userDrawn="1"/>
        </p:nvSpPr>
        <p:spPr>
          <a:xfrm>
            <a:off x="0" y="0"/>
            <a:ext cx="12192000" cy="338554"/>
          </a:xfrm>
          <a:prstGeom prst="rect">
            <a:avLst/>
          </a:prstGeom>
          <a:noFill/>
        </p:spPr>
        <p:txBody>
          <a:bodyPr wrap="square" rtlCol="0">
            <a:spAutoFit/>
          </a:bodyPr>
          <a:lstStyle/>
          <a:p>
            <a:r>
              <a:rPr lang="en-GB" sz="1600" b="1" dirty="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Date:</a:t>
            </a:r>
            <a:r>
              <a:rPr lang="en-GB" sz="1600" b="1" baseline="0" dirty="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fld id="{5107A45F-A242-41DF-9C6C-F0DF118758FE}" type="datetime4">
              <a:rPr lang="en-GB" sz="1600" baseline="0" smtClean="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3 June 2018</a:t>
            </a:fld>
            <a:r>
              <a:rPr lang="en-GB" sz="1600" baseline="0" dirty="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p>
        </p:txBody>
      </p:sp>
    </p:spTree>
    <p:extLst>
      <p:ext uri="{BB962C8B-B14F-4D97-AF65-F5344CB8AC3E}">
        <p14:creationId xmlns:p14="http://schemas.microsoft.com/office/powerpoint/2010/main" val="294780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www.youtube.com/watch?v=AjkzPyKaTZs" TargetMode="Externa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2" Type="http://schemas.openxmlformats.org/officeDocument/2006/relationships/image" Target="../media/image8.jpeg"/><Relationship Id="rId16"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1.jpg"/><Relationship Id="rId10" Type="http://schemas.openxmlformats.org/officeDocument/2006/relationships/image" Target="../media/image16.jpeg"/><Relationship Id="rId4" Type="http://schemas.openxmlformats.org/officeDocument/2006/relationships/image" Target="../media/image10.jpg"/><Relationship Id="rId9" Type="http://schemas.openxmlformats.org/officeDocument/2006/relationships/image" Target="../media/image15.jpeg"/><Relationship Id="rId1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RG5Pnz18q44" TargetMode="Externa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www.youtube.com/watch?v=GmHrjFIWl6U" TargetMode="Externa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hyperlink" Target="https://www.theguardian.com/news/2016/aug/31/dilma-rousseff-impeachment-brazil-what-you-need-to-know" TargetMode="Externa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youtube.com/watch?v=UJkxFhFRFDA" TargetMode="External"/><Relationship Id="rId5" Type="http://schemas.openxmlformats.org/officeDocument/2006/relationships/image" Target="../media/image35.png"/><Relationship Id="rId4" Type="http://schemas.openxmlformats.org/officeDocument/2006/relationships/hyperlink" Target="https://www.youtube.com/watch?v=Pth79-bpgG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41.jpg"/></Relationships>
</file>

<file path=ppt/slides/_rels/slide1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hyperlink" Target="https://www.youtube.com/watch?v=c3BRTlHFpBU"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http://www.bbc.co.uk/education/clips/zgp4d2p" TargetMode="External"/><Relationship Id="rId7" Type="http://schemas.openxmlformats.org/officeDocument/2006/relationships/image" Target="../media/image58.png"/><Relationship Id="rId2" Type="http://schemas.openxmlformats.org/officeDocument/2006/relationships/hyperlink" Target="http://www.bbc.co.uk/news/science-environment-18552512" TargetMode="External"/><Relationship Id="rId1" Type="http://schemas.openxmlformats.org/officeDocument/2006/relationships/slideLayout" Target="../slideLayouts/slideLayout7.xml"/><Relationship Id="rId6" Type="http://schemas.openxmlformats.org/officeDocument/2006/relationships/hyperlink" Target="https://www.bbc.co.uk/education/clips/zgp4d2p" TargetMode="External"/><Relationship Id="rId5" Type="http://schemas.openxmlformats.org/officeDocument/2006/relationships/hyperlink" Target="http://www.youtube.com/watch_popup?v=Im0tHRs9Bng" TargetMode="External"/><Relationship Id="rId4" Type="http://schemas.openxmlformats.org/officeDocument/2006/relationships/hyperlink" Target="https://www.youtube.com/watch?v=AjkzPyKaTZs" TargetMode="External"/><Relationship Id="rId9"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959" y="861267"/>
            <a:ext cx="11313308" cy="923330"/>
          </a:xfrm>
          <a:prstGeom prst="rect">
            <a:avLst/>
          </a:prstGeom>
          <a:solidFill>
            <a:schemeClr val="bg1">
              <a:alpha val="70000"/>
            </a:schemeClr>
          </a:solidFill>
          <a:effectLst>
            <a:outerShdw blurRad="50800" dist="38100" dir="2700000" algn="tl" rotWithShape="0">
              <a:prstClr val="black">
                <a:alpha val="40000"/>
              </a:prstClr>
            </a:outerShdw>
            <a:reflection blurRad="6350" stA="50000" endA="275" endPos="40000" dist="101600" dir="5400000" sy="-100000" algn="bl" rotWithShape="0"/>
            <a:softEdge rad="127000"/>
          </a:effectLst>
        </p:spPr>
        <p:txBody>
          <a:bodyPr wrap="square" rtlCol="0">
            <a:spAutoFit/>
          </a:bodyPr>
          <a:lstStyle/>
          <a:p>
            <a:pPr>
              <a:defRPr/>
            </a:pPr>
            <a:r>
              <a:rPr lang="en-GB" sz="5400" b="1" dirty="0">
                <a:solidFill>
                  <a:srgbClr val="000000"/>
                </a:solidFill>
                <a:effectLst>
                  <a:outerShdw blurRad="38100" dist="38100" dir="2700000" algn="tl">
                    <a:srgbClr val="000000">
                      <a:alpha val="43137"/>
                    </a:srgbClr>
                  </a:outerShdw>
                </a:effectLst>
                <a:ea typeface="Tahoma" pitchFamily="34" charset="0"/>
                <a:cs typeface="Tahoma" pitchFamily="34" charset="0"/>
              </a:rPr>
              <a:t>Rio de Janeiro Favelas Case Study</a:t>
            </a:r>
          </a:p>
        </p:txBody>
      </p:sp>
      <p:pic>
        <p:nvPicPr>
          <p:cNvPr id="8" name="Picture 7" descr="94403-004-AF2A48C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9500" y="2176527"/>
            <a:ext cx="6015565" cy="3970273"/>
          </a:xfrm>
          <a:prstGeom prst="rect">
            <a:avLst/>
          </a:prstGeom>
          <a:ln>
            <a:noFill/>
          </a:ln>
          <a:effectLst>
            <a:reflection blurRad="12700" endPos="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8674930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hlinkClick r:id="" action="ppaction://noaction"/>
          </p:cNvPr>
          <p:cNvSpPr/>
          <p:nvPr/>
        </p:nvSpPr>
        <p:spPr>
          <a:xfrm rot="5400000" flipV="1">
            <a:off x="5181598" y="-152401"/>
            <a:ext cx="1828803" cy="12192000"/>
          </a:xfrm>
          <a:prstGeom prst="rect">
            <a:avLst/>
          </a:prstGeom>
          <a:gradFill flip="none" rotWithShape="1">
            <a:gsLst>
              <a:gs pos="0">
                <a:srgbClr val="F81EA9">
                  <a:alpha val="0"/>
                </a:srgbClr>
              </a:gs>
              <a:gs pos="100000">
                <a:srgbClr val="F81EA9">
                  <a:alpha val="9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sp>
        <p:nvSpPr>
          <p:cNvPr id="7" name="Snip Diagonal Corner Rectangle 6"/>
          <p:cNvSpPr/>
          <p:nvPr/>
        </p:nvSpPr>
        <p:spPr>
          <a:xfrm>
            <a:off x="0" y="5933715"/>
            <a:ext cx="7650480" cy="900274"/>
          </a:xfrm>
          <a:prstGeom prst="snip2DiagRect">
            <a:avLst/>
          </a:prstGeom>
          <a:noFill/>
          <a:ln>
            <a:noFill/>
          </a:ln>
          <a:effectLst>
            <a:outerShdw blurRad="40000" dist="23000" dir="5400000" rotWithShape="0">
              <a:srgbClr val="000000">
                <a:alpha val="35000"/>
              </a:srgbClr>
            </a:outerShdw>
            <a:softEdge rad="127000"/>
          </a:effectLst>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chemeClr val="bg1"/>
                </a:solidFill>
                <a:effectLst>
                  <a:outerShdw blurRad="50800" dist="38100" dir="2700000" algn="tl" rotWithShape="0">
                    <a:srgbClr val="000000">
                      <a:alpha val="43000"/>
                    </a:srgbClr>
                  </a:outerShdw>
                </a:effectLst>
                <a:latin typeface="Tahoma" pitchFamily="34" charset="0"/>
                <a:ea typeface="Tahoma" pitchFamily="34" charset="0"/>
                <a:cs typeface="Tahoma" pitchFamily="34" charset="0"/>
              </a:rPr>
              <a:t> </a:t>
            </a:r>
          </a:p>
        </p:txBody>
      </p:sp>
      <p:sp>
        <p:nvSpPr>
          <p:cNvPr id="16" name="Snip Diagonal Corner Rectangle 15"/>
          <p:cNvSpPr/>
          <p:nvPr/>
        </p:nvSpPr>
        <p:spPr>
          <a:xfrm>
            <a:off x="-1" y="5933715"/>
            <a:ext cx="7382933" cy="900274"/>
          </a:xfrm>
          <a:prstGeom prst="snip2DiagRect">
            <a:avLst/>
          </a:prstGeom>
          <a:noFill/>
          <a:ln>
            <a:noFill/>
          </a:ln>
          <a:effectLst>
            <a:outerShdw blurRad="40000" dist="23000" dir="5400000" rotWithShape="0">
              <a:srgbClr val="000000">
                <a:alpha val="35000"/>
              </a:srgbClr>
            </a:outerShdw>
            <a:softEdge rad="127000"/>
          </a:effectLst>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chemeClr val="bg1"/>
                </a:solidFill>
                <a:effectLst>
                  <a:outerShdw blurRad="50800" dist="38100" dir="2700000" algn="tl" rotWithShape="0">
                    <a:srgbClr val="000000">
                      <a:alpha val="43000"/>
                    </a:srgbClr>
                  </a:outerShdw>
                </a:effectLst>
                <a:latin typeface="Tahoma" pitchFamily="34" charset="0"/>
                <a:ea typeface="Tahoma" pitchFamily="34" charset="0"/>
                <a:cs typeface="Tahoma" pitchFamily="34" charset="0"/>
              </a:rPr>
              <a:t>Introducing Brazil</a:t>
            </a:r>
          </a:p>
        </p:txBody>
      </p:sp>
      <p:sp>
        <p:nvSpPr>
          <p:cNvPr id="14" name="Content Placeholder 2"/>
          <p:cNvSpPr>
            <a:spLocks noGrp="1"/>
          </p:cNvSpPr>
          <p:nvPr>
            <p:ph idx="1"/>
          </p:nvPr>
        </p:nvSpPr>
        <p:spPr>
          <a:xfrm>
            <a:off x="4927146" y="642520"/>
            <a:ext cx="6796893" cy="2743856"/>
          </a:xfrm>
          <a:solidFill>
            <a:schemeClr val="bg1"/>
          </a:solidFill>
          <a:ln>
            <a:solidFill>
              <a:schemeClr val="tx1"/>
            </a:solidFill>
          </a:ln>
        </p:spPr>
        <p:txBody>
          <a:bodyPr>
            <a:noAutofit/>
          </a:bodyPr>
          <a:lstStyle/>
          <a:p>
            <a:pPr marL="0" indent="0">
              <a:buNone/>
            </a:pPr>
            <a:r>
              <a:rPr lang="en-GB" b="1" u="sng" dirty="0"/>
              <a:t>Task instruction:</a:t>
            </a:r>
          </a:p>
          <a:p>
            <a:r>
              <a:rPr lang="en-GB" dirty="0"/>
              <a:t>Look at these images and build an idea of </a:t>
            </a:r>
            <a:r>
              <a:rPr lang="en-GB" b="1" dirty="0"/>
              <a:t>where</a:t>
            </a:r>
            <a:r>
              <a:rPr lang="en-GB" dirty="0"/>
              <a:t> Brazil is located </a:t>
            </a:r>
            <a:r>
              <a:rPr lang="en-GB" b="1" dirty="0"/>
              <a:t>geographically</a:t>
            </a:r>
            <a:r>
              <a:rPr lang="en-GB" dirty="0"/>
              <a:t>, </a:t>
            </a:r>
            <a:r>
              <a:rPr lang="en-GB" b="1" dirty="0"/>
              <a:t>politically</a:t>
            </a:r>
            <a:r>
              <a:rPr lang="en-GB" dirty="0"/>
              <a:t> and </a:t>
            </a:r>
            <a:r>
              <a:rPr lang="en-GB" b="1" dirty="0"/>
              <a:t>culturally</a:t>
            </a:r>
            <a:r>
              <a:rPr lang="en-GB" dirty="0"/>
              <a:t>. </a:t>
            </a:r>
          </a:p>
          <a:p>
            <a:r>
              <a:rPr lang="en-GB" dirty="0"/>
              <a:t>This will set </a:t>
            </a:r>
            <a:r>
              <a:rPr lang="en-GB" b="1" dirty="0"/>
              <a:t>context</a:t>
            </a:r>
            <a:r>
              <a:rPr lang="en-GB" dirty="0"/>
              <a:t> for what we are about to learn.</a:t>
            </a:r>
          </a:p>
        </p:txBody>
      </p:sp>
      <p:sp>
        <p:nvSpPr>
          <p:cNvPr id="18" name="Hexagon 17">
            <a:hlinkClick r:id="" action="ppaction://noaction"/>
          </p:cNvPr>
          <p:cNvSpPr/>
          <p:nvPr/>
        </p:nvSpPr>
        <p:spPr>
          <a:xfrm>
            <a:off x="333396" y="5182559"/>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outerShdw blurRad="50800" dist="38100" dir="2700000" algn="tl" rotWithShape="0">
                    <a:schemeClr val="bg1">
                      <a:alpha val="40000"/>
                    </a:schemeClr>
                  </a:outerShdw>
                </a:effectLst>
                <a:latin typeface="Tahoma" panose="020B0604030504040204" pitchFamily="34" charset="0"/>
                <a:ea typeface="Tahoma" panose="020B0604030504040204" pitchFamily="34" charset="0"/>
                <a:cs typeface="Tahoma" panose="020B0604030504040204" pitchFamily="34" charset="0"/>
              </a:rPr>
              <a:t>Review HW</a:t>
            </a:r>
          </a:p>
        </p:txBody>
      </p:sp>
      <p:sp>
        <p:nvSpPr>
          <p:cNvPr id="19" name="Hexagon 18">
            <a:hlinkClick r:id="rId3" action="ppaction://hlinksldjump"/>
          </p:cNvPr>
          <p:cNvSpPr/>
          <p:nvPr/>
        </p:nvSpPr>
        <p:spPr>
          <a:xfrm>
            <a:off x="333396" y="3468524"/>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effectLst>
                <a:latin typeface="Tahoma" panose="020B0604030504040204" pitchFamily="34" charset="0"/>
                <a:ea typeface="Tahoma" panose="020B0604030504040204" pitchFamily="34" charset="0"/>
                <a:cs typeface="Tahoma" panose="020B0604030504040204" pitchFamily="34" charset="0"/>
              </a:rPr>
              <a:t>Introducing Brazil</a:t>
            </a:r>
          </a:p>
        </p:txBody>
      </p:sp>
      <p:sp>
        <p:nvSpPr>
          <p:cNvPr id="20" name="Hexagon 19">
            <a:hlinkClick r:id="" action="ppaction://noaction"/>
          </p:cNvPr>
          <p:cNvSpPr/>
          <p:nvPr/>
        </p:nvSpPr>
        <p:spPr>
          <a:xfrm>
            <a:off x="333396" y="4037411"/>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effectLst>
                <a:latin typeface="Tahoma" panose="020B0604030504040204" pitchFamily="34" charset="0"/>
                <a:ea typeface="Tahoma" panose="020B0604030504040204" pitchFamily="34" charset="0"/>
                <a:cs typeface="Tahoma" panose="020B0604030504040204" pitchFamily="34" charset="0"/>
              </a:rPr>
              <a:t>Video</a:t>
            </a:r>
          </a:p>
        </p:txBody>
      </p:sp>
      <p:sp>
        <p:nvSpPr>
          <p:cNvPr id="21" name="Hexagon 20">
            <a:hlinkClick r:id="" action="ppaction://noaction"/>
          </p:cNvPr>
          <p:cNvSpPr/>
          <p:nvPr/>
        </p:nvSpPr>
        <p:spPr>
          <a:xfrm>
            <a:off x="333396" y="4609985"/>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effectLst>
                <a:latin typeface="Tahoma" panose="020B0604030504040204" pitchFamily="34" charset="0"/>
                <a:ea typeface="Tahoma" panose="020B0604030504040204" pitchFamily="34" charset="0"/>
                <a:cs typeface="Tahoma" panose="020B0604030504040204" pitchFamily="34" charset="0"/>
              </a:rPr>
              <a:t>Textbook</a:t>
            </a:r>
          </a:p>
        </p:txBody>
      </p:sp>
    </p:spTree>
    <p:extLst>
      <p:ext uri="{BB962C8B-B14F-4D97-AF65-F5344CB8AC3E}">
        <p14:creationId xmlns:p14="http://schemas.microsoft.com/office/powerpoint/2010/main" val="1879419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4ccf4d3b6b488f08fe306bfe04f0d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56" y="915977"/>
            <a:ext cx="5205409" cy="5688883"/>
          </a:xfrm>
          <a:prstGeom prst="rect">
            <a:avLst/>
          </a:prstGeom>
        </p:spPr>
      </p:pic>
      <p:pic>
        <p:nvPicPr>
          <p:cNvPr id="3" name="Picture 2" descr="64789-004-8180467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7532" y="655460"/>
            <a:ext cx="3932612" cy="3932612"/>
          </a:xfrm>
          <a:prstGeom prst="rect">
            <a:avLst/>
          </a:prstGeom>
        </p:spPr>
      </p:pic>
      <p:sp>
        <p:nvSpPr>
          <p:cNvPr id="4" name="Content Placeholder 2"/>
          <p:cNvSpPr txBox="1">
            <a:spLocks/>
          </p:cNvSpPr>
          <p:nvPr/>
        </p:nvSpPr>
        <p:spPr>
          <a:xfrm>
            <a:off x="5982163" y="4762963"/>
            <a:ext cx="6059448" cy="1704404"/>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As of 1960, the capital of Brazil was Brasilia, previously it was Rio. Rio is located in the continent of </a:t>
            </a:r>
            <a:r>
              <a:rPr lang="en-GB" sz="2000" b="1" dirty="0"/>
              <a:t>South America</a:t>
            </a:r>
            <a:r>
              <a:rPr lang="en-GB" sz="2000" dirty="0"/>
              <a:t>, </a:t>
            </a:r>
            <a:r>
              <a:rPr lang="en-GB" sz="2000" b="1" dirty="0"/>
              <a:t>South East Brazil</a:t>
            </a:r>
            <a:r>
              <a:rPr lang="en-GB" sz="2000" dirty="0"/>
              <a:t>, on the </a:t>
            </a:r>
            <a:r>
              <a:rPr lang="en-GB" sz="2000" b="1" dirty="0"/>
              <a:t>coast</a:t>
            </a:r>
            <a:r>
              <a:rPr lang="en-GB" sz="2000" dirty="0"/>
              <a:t>, the ocean is the Atlantic Ocean. The Tropic of Capricorn passes close to Rio, this is a line of latitude. Rio lies at 22° South (latitude) and 43° West (longitude).</a:t>
            </a:r>
          </a:p>
        </p:txBody>
      </p:sp>
    </p:spTree>
    <p:extLst>
      <p:ext uri="{BB962C8B-B14F-4D97-AF65-F5344CB8AC3E}">
        <p14:creationId xmlns:p14="http://schemas.microsoft.com/office/powerpoint/2010/main" val="2052636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162" y="666382"/>
            <a:ext cx="4615200" cy="3071206"/>
          </a:xfrm>
          <a:prstGeom prst="rect">
            <a:avLst/>
          </a:prstGeom>
          <a:ln>
            <a:solidFill>
              <a:schemeClr val="tx1"/>
            </a:solidFill>
          </a:ln>
        </p:spPr>
      </p:pic>
      <p:pic>
        <p:nvPicPr>
          <p:cNvPr id="4" name="Picture 3" descr="download (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404" y="3919688"/>
            <a:ext cx="4994986" cy="2797193"/>
          </a:xfrm>
          <a:prstGeom prst="rect">
            <a:avLst/>
          </a:prstGeom>
          <a:ln>
            <a:solidFill>
              <a:schemeClr val="tx1"/>
            </a:solidFill>
          </a:ln>
        </p:spPr>
      </p:pic>
      <p:sp>
        <p:nvSpPr>
          <p:cNvPr id="7" name="Content Placeholder 2"/>
          <p:cNvSpPr txBox="1">
            <a:spLocks/>
          </p:cNvSpPr>
          <p:nvPr/>
        </p:nvSpPr>
        <p:spPr>
          <a:xfrm>
            <a:off x="2336098" y="669465"/>
            <a:ext cx="4022038" cy="1760921"/>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dirty="0"/>
              <a:t>Documentaries</a:t>
            </a:r>
            <a:r>
              <a:rPr lang="en-GB" sz="2000" dirty="0"/>
              <a:t> which could help you build the idea of what it is like in Rio are Michael Palin’s BBC series Brazil available on YouTube and this Aljazeera documentary I sent on firefly. </a:t>
            </a:r>
          </a:p>
        </p:txBody>
      </p:sp>
      <p:sp>
        <p:nvSpPr>
          <p:cNvPr id="8" name="Content Placeholder 2"/>
          <p:cNvSpPr txBox="1">
            <a:spLocks/>
          </p:cNvSpPr>
          <p:nvPr/>
        </p:nvSpPr>
        <p:spPr>
          <a:xfrm>
            <a:off x="4609481" y="2773698"/>
            <a:ext cx="1599209" cy="1836195"/>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Famous sugar loaf mountain and Christ statue</a:t>
            </a:r>
          </a:p>
        </p:txBody>
      </p:sp>
      <p:pic>
        <p:nvPicPr>
          <p:cNvPr id="3" name="Picture 2" descr="51yng3QzcM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131" y="940794"/>
            <a:ext cx="2043437" cy="2902611"/>
          </a:xfrm>
          <a:prstGeom prst="rect">
            <a:avLst/>
          </a:prstGeom>
          <a:ln>
            <a:solidFill>
              <a:schemeClr val="tx1"/>
            </a:solidFill>
          </a:ln>
        </p:spPr>
      </p:pic>
      <p:cxnSp>
        <p:nvCxnSpPr>
          <p:cNvPr id="9" name="Straight Arrow Connector 8"/>
          <p:cNvCxnSpPr/>
          <p:nvPr/>
        </p:nvCxnSpPr>
        <p:spPr>
          <a:xfrm flipV="1">
            <a:off x="5926476" y="1897269"/>
            <a:ext cx="3041631" cy="799676"/>
          </a:xfrm>
          <a:prstGeom prst="straightConnector1">
            <a:avLst/>
          </a:prstGeom>
          <a:ln w="76200"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6251339" y="4260536"/>
            <a:ext cx="3202801" cy="365037"/>
          </a:xfrm>
          <a:prstGeom prst="straightConnector1">
            <a:avLst/>
          </a:prstGeom>
          <a:ln w="76200"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pic>
        <p:nvPicPr>
          <p:cNvPr id="13" name="Picture 12" descr="Screen Shot 2018-02-01 at 08.36.24.png">
            <a:hlinkClick r:id="rId5"/>
          </p:cNvPr>
          <p:cNvPicPr>
            <a:picLocks noChangeAspect="1"/>
          </p:cNvPicPr>
          <p:nvPr/>
        </p:nvPicPr>
        <p:blipFill rotWithShape="1">
          <a:blip r:embed="rId6">
            <a:extLst>
              <a:ext uri="{28A0092B-C50C-407E-A947-70E740481C1C}">
                <a14:useLocalDpi xmlns:a14="http://schemas.microsoft.com/office/drawing/2010/main" val="0"/>
              </a:ext>
            </a:extLst>
          </a:blip>
          <a:srcRect l="48455" t="22407" r="6965" b="17462"/>
          <a:stretch/>
        </p:blipFill>
        <p:spPr>
          <a:xfrm>
            <a:off x="188142" y="3982697"/>
            <a:ext cx="3105296" cy="2617838"/>
          </a:xfrm>
          <a:prstGeom prst="rect">
            <a:avLst/>
          </a:prstGeom>
          <a:ln>
            <a:solidFill>
              <a:schemeClr val="tx1"/>
            </a:solidFill>
          </a:ln>
        </p:spPr>
      </p:pic>
    </p:spTree>
    <p:extLst>
      <p:ext uri="{BB962C8B-B14F-4D97-AF65-F5344CB8AC3E}">
        <p14:creationId xmlns:p14="http://schemas.microsoft.com/office/powerpoint/2010/main" val="215908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ownload (5).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4550" y="0"/>
            <a:ext cx="3023551" cy="1693188"/>
          </a:xfrm>
          <a:prstGeom prst="rect">
            <a:avLst/>
          </a:prstGeom>
        </p:spPr>
      </p:pic>
      <p:pic>
        <p:nvPicPr>
          <p:cNvPr id="17" name="Picture 16" descr="41BQW7P9ZVL._SX258_BO1,204,203,200_.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4275" y="1019378"/>
            <a:ext cx="1623070" cy="2097506"/>
          </a:xfrm>
          <a:prstGeom prst="rect">
            <a:avLst/>
          </a:prstGeom>
        </p:spPr>
      </p:pic>
      <p:pic>
        <p:nvPicPr>
          <p:cNvPr id="4" name="Picture 3" descr="2304442_full-ln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139459" cy="2323684"/>
          </a:xfrm>
          <a:prstGeom prst="rect">
            <a:avLst/>
          </a:prstGeom>
        </p:spPr>
      </p:pic>
      <p:pic>
        <p:nvPicPr>
          <p:cNvPr id="5" name="Picture 4" descr="41972471.jpg"/>
          <p:cNvPicPr>
            <a:picLocks noChangeAspect="1"/>
          </p:cNvPicPr>
          <p:nvPr/>
        </p:nvPicPr>
        <p:blipFill rotWithShape="1">
          <a:blip r:embed="rId5">
            <a:extLst>
              <a:ext uri="{28A0092B-C50C-407E-A947-70E740481C1C}">
                <a14:useLocalDpi xmlns:a14="http://schemas.microsoft.com/office/drawing/2010/main" val="0"/>
              </a:ext>
            </a:extLst>
          </a:blip>
          <a:srcRect l="8540" r="47476"/>
          <a:stretch/>
        </p:blipFill>
        <p:spPr>
          <a:xfrm>
            <a:off x="23521" y="4468134"/>
            <a:ext cx="1868709" cy="2389865"/>
          </a:xfrm>
          <a:prstGeom prst="rect">
            <a:avLst/>
          </a:prstGeom>
        </p:spPr>
      </p:pic>
      <p:pic>
        <p:nvPicPr>
          <p:cNvPr id="6" name="Picture 5" descr="images (2).jpeg"/>
          <p:cNvPicPr>
            <a:picLocks noChangeAspect="1"/>
          </p:cNvPicPr>
          <p:nvPr/>
        </p:nvPicPr>
        <p:blipFill rotWithShape="1">
          <a:blip r:embed="rId6">
            <a:extLst>
              <a:ext uri="{28A0092B-C50C-407E-A947-70E740481C1C}">
                <a14:useLocalDpi xmlns:a14="http://schemas.microsoft.com/office/drawing/2010/main" val="0"/>
              </a:ext>
            </a:extLst>
          </a:blip>
          <a:srcRect r="26990"/>
          <a:stretch/>
        </p:blipFill>
        <p:spPr>
          <a:xfrm>
            <a:off x="1934038" y="4438115"/>
            <a:ext cx="2158382" cy="2419885"/>
          </a:xfrm>
          <a:prstGeom prst="rect">
            <a:avLst/>
          </a:prstGeom>
        </p:spPr>
      </p:pic>
      <p:pic>
        <p:nvPicPr>
          <p:cNvPr id="7" name="Picture 6" descr="pele.jpg"/>
          <p:cNvPicPr>
            <a:picLocks noChangeAspect="1"/>
          </p:cNvPicPr>
          <p:nvPr/>
        </p:nvPicPr>
        <p:blipFill rotWithShape="1">
          <a:blip r:embed="rId7">
            <a:extLst>
              <a:ext uri="{28A0092B-C50C-407E-A947-70E740481C1C}">
                <a14:useLocalDpi xmlns:a14="http://schemas.microsoft.com/office/drawing/2010/main" val="0"/>
              </a:ext>
            </a:extLst>
          </a:blip>
          <a:srcRect l="21161" r="34081"/>
          <a:stretch/>
        </p:blipFill>
        <p:spPr>
          <a:xfrm>
            <a:off x="4115938" y="1"/>
            <a:ext cx="1905094" cy="2392848"/>
          </a:xfrm>
          <a:prstGeom prst="rect">
            <a:avLst/>
          </a:prstGeom>
        </p:spPr>
      </p:pic>
      <p:pic>
        <p:nvPicPr>
          <p:cNvPr id="8" name="Picture 7" descr="caracol-62901_1280.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31714" y="-1"/>
            <a:ext cx="3560288" cy="2670216"/>
          </a:xfrm>
          <a:prstGeom prst="rect">
            <a:avLst/>
          </a:prstGeom>
        </p:spPr>
      </p:pic>
      <p:pic>
        <p:nvPicPr>
          <p:cNvPr id="13" name="Picture 12" descr="download (3).jpe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39459" y="4499998"/>
            <a:ext cx="3783461" cy="2358002"/>
          </a:xfrm>
          <a:prstGeom prst="rect">
            <a:avLst/>
          </a:prstGeom>
        </p:spPr>
      </p:pic>
      <p:pic>
        <p:nvPicPr>
          <p:cNvPr id="14" name="Picture 13" descr="download (4).jpeg"/>
          <p:cNvPicPr>
            <a:picLocks noChangeAspect="1"/>
          </p:cNvPicPr>
          <p:nvPr/>
        </p:nvPicPr>
        <p:blipFill rotWithShape="1">
          <a:blip r:embed="rId10">
            <a:extLst>
              <a:ext uri="{28A0092B-C50C-407E-A947-70E740481C1C}">
                <a14:useLocalDpi xmlns:a14="http://schemas.microsoft.com/office/drawing/2010/main" val="0"/>
              </a:ext>
            </a:extLst>
          </a:blip>
          <a:srcRect l="6682" t="22395" b="17528"/>
          <a:stretch/>
        </p:blipFill>
        <p:spPr>
          <a:xfrm>
            <a:off x="9807695" y="2627418"/>
            <a:ext cx="2384305" cy="1535003"/>
          </a:xfrm>
          <a:prstGeom prst="rect">
            <a:avLst/>
          </a:prstGeom>
        </p:spPr>
      </p:pic>
      <p:pic>
        <p:nvPicPr>
          <p:cNvPr id="15" name="Picture 14" descr="carnival_lionfloat.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3721" y="4092481"/>
            <a:ext cx="4148279" cy="2765520"/>
          </a:xfrm>
          <a:prstGeom prst="rect">
            <a:avLst/>
          </a:prstGeom>
        </p:spPr>
      </p:pic>
      <p:pic>
        <p:nvPicPr>
          <p:cNvPr id="16" name="Picture 15" descr="samba-carnival.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97344" y="3090753"/>
            <a:ext cx="3410351" cy="2555004"/>
          </a:xfrm>
          <a:prstGeom prst="rect">
            <a:avLst/>
          </a:prstGeom>
        </p:spPr>
      </p:pic>
      <p:pic>
        <p:nvPicPr>
          <p:cNvPr id="18" name="Picture 17" descr="gisele-bundchen-topless.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4971" y="1740221"/>
            <a:ext cx="2195136" cy="1340016"/>
          </a:xfrm>
          <a:prstGeom prst="rect">
            <a:avLst/>
          </a:prstGeom>
        </p:spPr>
      </p:pic>
      <p:sp>
        <p:nvSpPr>
          <p:cNvPr id="12" name="Content Placeholder 2"/>
          <p:cNvSpPr txBox="1">
            <a:spLocks/>
          </p:cNvSpPr>
          <p:nvPr/>
        </p:nvSpPr>
        <p:spPr>
          <a:xfrm>
            <a:off x="-2" y="2382737"/>
            <a:ext cx="6802335" cy="2085397"/>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Some of the world’s best </a:t>
            </a:r>
            <a:r>
              <a:rPr lang="en-GB" sz="2000" b="1" dirty="0"/>
              <a:t>football players </a:t>
            </a:r>
            <a:r>
              <a:rPr lang="en-GB" sz="2000" dirty="0"/>
              <a:t>are Brazilian: Pelé above and Ronaldinho below. Rio is famous for </a:t>
            </a:r>
            <a:r>
              <a:rPr lang="en-GB" sz="2000" b="1" dirty="0"/>
              <a:t>Carnival. Dances include </a:t>
            </a:r>
            <a:r>
              <a:rPr lang="en-GB" sz="2000" b="1" dirty="0" err="1"/>
              <a:t>Forro</a:t>
            </a:r>
            <a:r>
              <a:rPr lang="en-GB" sz="2000" b="1" dirty="0"/>
              <a:t> and Samba</a:t>
            </a:r>
            <a:r>
              <a:rPr lang="en-GB" sz="2000" dirty="0"/>
              <a:t>. There is a big Japanese immigrant population. The Brazilian flag says </a:t>
            </a:r>
            <a:r>
              <a:rPr lang="en-GB" sz="2000" b="1" dirty="0"/>
              <a:t>Order and Progress</a:t>
            </a:r>
            <a:r>
              <a:rPr lang="en-GB" sz="2000" dirty="0"/>
              <a:t>. Famous </a:t>
            </a:r>
            <a:r>
              <a:rPr lang="en-GB" sz="2000" b="1" dirty="0"/>
              <a:t>literature</a:t>
            </a:r>
            <a:r>
              <a:rPr lang="en-GB" sz="2000" dirty="0"/>
              <a:t> includes Paulo Coelho The Alchemist. Gisele </a:t>
            </a:r>
            <a:r>
              <a:rPr lang="en-GB" sz="2000" dirty="0" err="1"/>
              <a:t>Bundchen</a:t>
            </a:r>
            <a:r>
              <a:rPr lang="en-GB" sz="2000" dirty="0"/>
              <a:t> is a famous </a:t>
            </a:r>
            <a:r>
              <a:rPr lang="en-GB" sz="2000" b="1" dirty="0"/>
              <a:t>model</a:t>
            </a:r>
            <a:r>
              <a:rPr lang="en-GB" sz="2000" dirty="0"/>
              <a:t>. </a:t>
            </a:r>
            <a:r>
              <a:rPr lang="en-GB" sz="2000" b="1" dirty="0" err="1"/>
              <a:t>Brigarieros</a:t>
            </a:r>
            <a:r>
              <a:rPr lang="en-GB" sz="2000" dirty="0"/>
              <a:t> are famous Brazilian </a:t>
            </a:r>
            <a:r>
              <a:rPr lang="en-GB" sz="2000" b="1" dirty="0"/>
              <a:t>chocolate</a:t>
            </a:r>
            <a:r>
              <a:rPr lang="en-GB" sz="2000" dirty="0"/>
              <a:t> truffles. They speak Portuguese!</a:t>
            </a:r>
          </a:p>
        </p:txBody>
      </p:sp>
      <p:pic>
        <p:nvPicPr>
          <p:cNvPr id="19" name="Picture 18" descr="Brigadeiros.jpg"/>
          <p:cNvPicPr>
            <a:picLocks noChangeAspect="1"/>
          </p:cNvPicPr>
          <p:nvPr/>
        </p:nvPicPr>
        <p:blipFill rotWithShape="1">
          <a:blip r:embed="rId14">
            <a:extLst>
              <a:ext uri="{28A0092B-C50C-407E-A947-70E740481C1C}">
                <a14:useLocalDpi xmlns:a14="http://schemas.microsoft.com/office/drawing/2010/main" val="0"/>
              </a:ext>
            </a:extLst>
          </a:blip>
          <a:srcRect l="23356" t="13262" r="4640"/>
          <a:stretch/>
        </p:blipFill>
        <p:spPr>
          <a:xfrm>
            <a:off x="7785005" y="1"/>
            <a:ext cx="2126286" cy="1684370"/>
          </a:xfrm>
          <a:prstGeom prst="rect">
            <a:avLst/>
          </a:prstGeom>
        </p:spPr>
      </p:pic>
      <p:pic>
        <p:nvPicPr>
          <p:cNvPr id="20" name="Picture 19" descr="4b4a7255a68a9779e7b3c45ce6e8eebb_506_332.jpg"/>
          <p:cNvPicPr>
            <a:picLocks noChangeAspect="1"/>
          </p:cNvPicPr>
          <p:nvPr/>
        </p:nvPicPr>
        <p:blipFill rotWithShape="1">
          <a:blip r:embed="rId15">
            <a:extLst>
              <a:ext uri="{28A0092B-C50C-407E-A947-70E740481C1C}">
                <a14:useLocalDpi xmlns:a14="http://schemas.microsoft.com/office/drawing/2010/main" val="0"/>
              </a:ext>
            </a:extLst>
          </a:blip>
          <a:srcRect l="23213" t="10505" r="32501" b="13085"/>
          <a:stretch/>
        </p:blipFill>
        <p:spPr>
          <a:xfrm>
            <a:off x="9807695" y="4158777"/>
            <a:ext cx="2384305" cy="2699223"/>
          </a:xfrm>
          <a:prstGeom prst="rect">
            <a:avLst/>
          </a:prstGeom>
        </p:spPr>
      </p:pic>
      <p:pic>
        <p:nvPicPr>
          <p:cNvPr id="21" name="Picture 20" descr="201461710428852734_20.jp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5505" y="4536970"/>
            <a:ext cx="4126276" cy="2321030"/>
          </a:xfrm>
          <a:prstGeom prst="rect">
            <a:avLst/>
          </a:prstGeom>
        </p:spPr>
      </p:pic>
    </p:spTree>
    <p:extLst>
      <p:ext uri="{BB962C8B-B14F-4D97-AF65-F5344CB8AC3E}">
        <p14:creationId xmlns:p14="http://schemas.microsoft.com/office/powerpoint/2010/main" val="310006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8-01-27 at 08.44.17.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6233" t="21603" r="34393" b="13930"/>
          <a:stretch/>
        </p:blipFill>
        <p:spPr>
          <a:xfrm>
            <a:off x="8184838" y="3975476"/>
            <a:ext cx="3810185" cy="2585627"/>
          </a:xfrm>
          <a:prstGeom prst="rect">
            <a:avLst/>
          </a:prstGeom>
          <a:ln>
            <a:solidFill>
              <a:schemeClr val="tx1"/>
            </a:solidFill>
          </a:ln>
        </p:spPr>
      </p:pic>
      <p:pic>
        <p:nvPicPr>
          <p:cNvPr id="5" name="Picture 4" descr="Screen Shot 2018-01-27 at 08.45.42.png"/>
          <p:cNvPicPr>
            <a:picLocks noChangeAspect="1"/>
          </p:cNvPicPr>
          <p:nvPr/>
        </p:nvPicPr>
        <p:blipFill rotWithShape="1">
          <a:blip r:embed="rId4">
            <a:extLst>
              <a:ext uri="{28A0092B-C50C-407E-A947-70E740481C1C}">
                <a14:useLocalDpi xmlns:a14="http://schemas.microsoft.com/office/drawing/2010/main" val="0"/>
              </a:ext>
            </a:extLst>
          </a:blip>
          <a:srcRect l="27882" t="8915" r="27748" b="14959"/>
          <a:stretch/>
        </p:blipFill>
        <p:spPr>
          <a:xfrm>
            <a:off x="117596" y="470325"/>
            <a:ext cx="3793973" cy="4068354"/>
          </a:xfrm>
          <a:prstGeom prst="rect">
            <a:avLst/>
          </a:prstGeom>
          <a:ln>
            <a:solidFill>
              <a:schemeClr val="tx1"/>
            </a:solidFill>
          </a:ln>
        </p:spPr>
      </p:pic>
      <p:sp>
        <p:nvSpPr>
          <p:cNvPr id="6" name="Content Placeholder 2"/>
          <p:cNvSpPr txBox="1">
            <a:spLocks/>
          </p:cNvSpPr>
          <p:nvPr/>
        </p:nvSpPr>
        <p:spPr>
          <a:xfrm>
            <a:off x="4141526" y="867304"/>
            <a:ext cx="7606873" cy="2568700"/>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You can </a:t>
            </a:r>
            <a:r>
              <a:rPr lang="en-GB" sz="2400" b="1" dirty="0"/>
              <a:t>extend</a:t>
            </a:r>
            <a:r>
              <a:rPr lang="en-GB" sz="2400" dirty="0"/>
              <a:t> your understanding of Brazil </a:t>
            </a:r>
            <a:r>
              <a:rPr lang="en-GB" sz="2400" b="1" dirty="0"/>
              <a:t>culturally</a:t>
            </a:r>
            <a:r>
              <a:rPr lang="en-GB" sz="2400" dirty="0"/>
              <a:t> by looking at their </a:t>
            </a:r>
            <a:r>
              <a:rPr lang="en-GB" sz="2400" b="1" dirty="0"/>
              <a:t>music</a:t>
            </a:r>
            <a:r>
              <a:rPr lang="en-GB" sz="2400" dirty="0"/>
              <a:t>. Two famous songs you might have heard of are ‘Corazon’ ft. </a:t>
            </a:r>
            <a:r>
              <a:rPr lang="en-GB" sz="2400" dirty="0" err="1"/>
              <a:t>Nego</a:t>
            </a:r>
            <a:r>
              <a:rPr lang="en-GB" sz="2400" dirty="0"/>
              <a:t> do </a:t>
            </a:r>
            <a:r>
              <a:rPr lang="en-GB" sz="2400" dirty="0" err="1"/>
              <a:t>Borel</a:t>
            </a:r>
            <a:r>
              <a:rPr lang="en-GB" sz="2400" dirty="0"/>
              <a:t>, the music video is filmed in Brazil’s favelas with </a:t>
            </a:r>
            <a:r>
              <a:rPr lang="en-GB" sz="2400" b="1" dirty="0"/>
              <a:t>Ronaldinho</a:t>
            </a:r>
            <a:r>
              <a:rPr lang="en-GB" sz="2400" dirty="0"/>
              <a:t> in it, </a:t>
            </a:r>
            <a:r>
              <a:rPr lang="en-GB" sz="2400" b="1" u="sng" dirty="0"/>
              <a:t>it is the 4</a:t>
            </a:r>
            <a:r>
              <a:rPr lang="en-GB" sz="2400" b="1" u="sng" baseline="30000" dirty="0"/>
              <a:t>th</a:t>
            </a:r>
            <a:r>
              <a:rPr lang="en-GB" sz="2400" b="1" u="sng" dirty="0"/>
              <a:t> most viewed video on YouTube so what does this tell us about the Spanish and Portuguese speaking population of the world? </a:t>
            </a:r>
            <a:r>
              <a:rPr lang="en-GB" sz="2400" dirty="0"/>
              <a:t>Also ‘Ai Se </a:t>
            </a:r>
            <a:r>
              <a:rPr lang="en-GB" sz="2400" dirty="0" err="1"/>
              <a:t>Eu</a:t>
            </a:r>
            <a:r>
              <a:rPr lang="en-GB" sz="2400" dirty="0"/>
              <a:t> </a:t>
            </a:r>
            <a:r>
              <a:rPr lang="en-GB" sz="2400" dirty="0" err="1"/>
              <a:t>Te</a:t>
            </a:r>
            <a:r>
              <a:rPr lang="en-GB" sz="2400" dirty="0"/>
              <a:t> </a:t>
            </a:r>
            <a:r>
              <a:rPr lang="en-GB" sz="2400" dirty="0" err="1"/>
              <a:t>Pego</a:t>
            </a:r>
            <a:r>
              <a:rPr lang="en-GB" sz="2400" dirty="0"/>
              <a:t>’ by Michel </a:t>
            </a:r>
            <a:r>
              <a:rPr lang="en-GB" sz="2400" dirty="0" err="1"/>
              <a:t>Telo</a:t>
            </a:r>
            <a:r>
              <a:rPr lang="en-GB" sz="2400" dirty="0"/>
              <a:t>.</a:t>
            </a:r>
          </a:p>
        </p:txBody>
      </p:sp>
      <p:pic>
        <p:nvPicPr>
          <p:cNvPr id="7" name="Picture 6" descr="Screen Shot 2018-01-27 at 08.49.50.png">
            <a:hlinkClick r:id="rId5"/>
          </p:cNvPr>
          <p:cNvPicPr>
            <a:picLocks noChangeAspect="1"/>
          </p:cNvPicPr>
          <p:nvPr/>
        </p:nvPicPr>
        <p:blipFill rotWithShape="1">
          <a:blip r:embed="rId6">
            <a:extLst>
              <a:ext uri="{28A0092B-C50C-407E-A947-70E740481C1C}">
                <a14:useLocalDpi xmlns:a14="http://schemas.microsoft.com/office/drawing/2010/main" val="0"/>
              </a:ext>
            </a:extLst>
          </a:blip>
          <a:srcRect l="3447" t="21603" r="52184" b="27990"/>
          <a:stretch/>
        </p:blipFill>
        <p:spPr>
          <a:xfrm>
            <a:off x="4398180" y="3999510"/>
            <a:ext cx="3504429" cy="2488318"/>
          </a:xfrm>
          <a:prstGeom prst="rect">
            <a:avLst/>
          </a:prstGeom>
          <a:ln>
            <a:solidFill>
              <a:schemeClr val="tx1"/>
            </a:solidFill>
          </a:ln>
        </p:spPr>
      </p:pic>
      <p:sp>
        <p:nvSpPr>
          <p:cNvPr id="8" name="Content Placeholder 2"/>
          <p:cNvSpPr txBox="1">
            <a:spLocks/>
          </p:cNvSpPr>
          <p:nvPr/>
        </p:nvSpPr>
        <p:spPr>
          <a:xfrm>
            <a:off x="94078" y="4604586"/>
            <a:ext cx="4068899" cy="2144644"/>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N.B. you don’t need to </a:t>
            </a:r>
            <a:r>
              <a:rPr lang="en-GB" sz="2400" i="1" dirty="0"/>
              <a:t>know</a:t>
            </a:r>
            <a:r>
              <a:rPr lang="en-GB" sz="2400" dirty="0"/>
              <a:t> these cultural things for your exam, it is extra to help you build your geographical imagination to picture the places we are talking about. </a:t>
            </a:r>
          </a:p>
        </p:txBody>
      </p:sp>
    </p:spTree>
    <p:extLst>
      <p:ext uri="{BB962C8B-B14F-4D97-AF65-F5344CB8AC3E}">
        <p14:creationId xmlns:p14="http://schemas.microsoft.com/office/powerpoint/2010/main" val="3424968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1-27 at 09.29.58.png"/>
          <p:cNvPicPr>
            <a:picLocks noChangeAspect="1"/>
          </p:cNvPicPr>
          <p:nvPr/>
        </p:nvPicPr>
        <p:blipFill rotWithShape="1">
          <a:blip r:embed="rId3">
            <a:extLst>
              <a:ext uri="{28A0092B-C50C-407E-A947-70E740481C1C}">
                <a14:useLocalDpi xmlns:a14="http://schemas.microsoft.com/office/drawing/2010/main" val="0"/>
              </a:ext>
            </a:extLst>
          </a:blip>
          <a:srcRect l="2375" t="14060" r="48208" b="10844"/>
          <a:stretch/>
        </p:blipFill>
        <p:spPr>
          <a:xfrm>
            <a:off x="235196" y="3230920"/>
            <a:ext cx="3645547" cy="3462464"/>
          </a:xfrm>
          <a:prstGeom prst="rect">
            <a:avLst/>
          </a:prstGeom>
          <a:ln>
            <a:solidFill>
              <a:schemeClr val="tx1"/>
            </a:solidFill>
          </a:ln>
        </p:spPr>
      </p:pic>
      <p:pic>
        <p:nvPicPr>
          <p:cNvPr id="3" name="Picture 2" descr="Dilma_Rousseff_-_foto_oficial_2011-01-0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8647" y="188132"/>
            <a:ext cx="1639454" cy="2459532"/>
          </a:xfrm>
          <a:prstGeom prst="rect">
            <a:avLst/>
          </a:prstGeom>
          <a:ln>
            <a:solidFill>
              <a:schemeClr val="tx1"/>
            </a:solidFill>
          </a:ln>
        </p:spPr>
      </p:pic>
      <p:sp>
        <p:nvSpPr>
          <p:cNvPr id="4" name="Content Placeholder 2"/>
          <p:cNvSpPr txBox="1">
            <a:spLocks/>
          </p:cNvSpPr>
          <p:nvPr/>
        </p:nvSpPr>
        <p:spPr>
          <a:xfrm>
            <a:off x="3974820" y="3005460"/>
            <a:ext cx="7973164" cy="3579161"/>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t>The President of Brazil was </a:t>
            </a:r>
            <a:r>
              <a:rPr lang="en-GB" sz="2400" b="1" dirty="0" err="1"/>
              <a:t>Dilma</a:t>
            </a:r>
            <a:r>
              <a:rPr lang="en-GB" sz="2400" dirty="0"/>
              <a:t> </a:t>
            </a:r>
            <a:r>
              <a:rPr lang="en-GB" sz="2400" dirty="0" err="1"/>
              <a:t>Rousseff</a:t>
            </a:r>
            <a:r>
              <a:rPr lang="en-GB" sz="2400" dirty="0"/>
              <a:t> from 2011 until 2016 when she was </a:t>
            </a:r>
            <a:r>
              <a:rPr lang="en-GB" sz="2400" b="1" dirty="0"/>
              <a:t>impeached</a:t>
            </a:r>
            <a:r>
              <a:rPr lang="en-GB" sz="2400" dirty="0"/>
              <a:t> (voted out by the senate) for being an incapable leader, knowing about a major </a:t>
            </a:r>
            <a:r>
              <a:rPr lang="en-GB" sz="2400" b="1" dirty="0"/>
              <a:t>corruption scandal </a:t>
            </a:r>
            <a:r>
              <a:rPr lang="en-GB" sz="2400" dirty="0"/>
              <a:t>and not saying anything, and for cooking the books on government accounts. Now it is </a:t>
            </a:r>
            <a:r>
              <a:rPr lang="en-GB" sz="2400" b="1" dirty="0"/>
              <a:t>Michel </a:t>
            </a:r>
            <a:r>
              <a:rPr lang="en-GB" sz="2400" b="1" dirty="0" err="1"/>
              <a:t>Temer</a:t>
            </a:r>
            <a:r>
              <a:rPr lang="en-GB" sz="2400" b="1" dirty="0"/>
              <a:t> </a:t>
            </a:r>
            <a:r>
              <a:rPr lang="en-GB" sz="2400" dirty="0"/>
              <a:t>an equally hated man whose speech at the Olympics was cut to 10 second and was drowned out by booing. You can read more by clicking on the article or video link above on the </a:t>
            </a:r>
            <a:r>
              <a:rPr lang="en-GB" sz="2400" dirty="0" err="1"/>
              <a:t>ppt</a:t>
            </a:r>
            <a:r>
              <a:rPr lang="en-GB" sz="2400" dirty="0"/>
              <a:t> on firefly. </a:t>
            </a:r>
            <a:r>
              <a:rPr lang="en-GB" sz="2400" dirty="0">
                <a:hlinkClick r:id="rId5"/>
              </a:rPr>
              <a:t>https://www.theguardian.com/news/2016/aug/31/dilma-rousseff-impeachment-brazil-what-you-need-to-know</a:t>
            </a:r>
            <a:r>
              <a:rPr lang="en-GB" sz="2400" dirty="0"/>
              <a:t> </a:t>
            </a:r>
          </a:p>
          <a:p>
            <a:pPr marL="0" indent="0">
              <a:buNone/>
            </a:pPr>
            <a:endParaRPr lang="en-GB" sz="2400" dirty="0"/>
          </a:p>
        </p:txBody>
      </p:sp>
      <p:pic>
        <p:nvPicPr>
          <p:cNvPr id="5" name="Picture 4" descr="images (3).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8099" y="332247"/>
            <a:ext cx="3492500" cy="2324100"/>
          </a:xfrm>
          <a:prstGeom prst="rect">
            <a:avLst/>
          </a:prstGeom>
          <a:ln>
            <a:solidFill>
              <a:schemeClr val="tx1"/>
            </a:solidFill>
          </a:ln>
        </p:spPr>
      </p:pic>
      <p:pic>
        <p:nvPicPr>
          <p:cNvPr id="6" name="Picture 5" descr="Screen Shot 2018-01-27 at 10.06.40.png">
            <a:hlinkClick r:id="rId5"/>
          </p:cNvPr>
          <p:cNvPicPr>
            <a:picLocks noChangeAspect="1"/>
          </p:cNvPicPr>
          <p:nvPr/>
        </p:nvPicPr>
        <p:blipFill rotWithShape="1">
          <a:blip r:embed="rId7">
            <a:extLst>
              <a:ext uri="{28A0092B-C50C-407E-A947-70E740481C1C}">
                <a14:useLocalDpi xmlns:a14="http://schemas.microsoft.com/office/drawing/2010/main" val="0"/>
              </a:ext>
            </a:extLst>
          </a:blip>
          <a:srcRect l="3875" t="17832" r="50898" b="19417"/>
          <a:stretch/>
        </p:blipFill>
        <p:spPr>
          <a:xfrm>
            <a:off x="3125158" y="681977"/>
            <a:ext cx="2522001" cy="2187036"/>
          </a:xfrm>
          <a:prstGeom prst="rect">
            <a:avLst/>
          </a:prstGeom>
          <a:ln>
            <a:solidFill>
              <a:schemeClr val="tx1"/>
            </a:solidFill>
          </a:ln>
        </p:spPr>
      </p:pic>
      <p:pic>
        <p:nvPicPr>
          <p:cNvPr id="7" name="Picture 6" descr="Screen Shot 2018-01-27 at 10.09.21.png">
            <a:hlinkClick r:id="rId5"/>
          </p:cNvPr>
          <p:cNvPicPr>
            <a:picLocks noChangeAspect="1"/>
          </p:cNvPicPr>
          <p:nvPr/>
        </p:nvPicPr>
        <p:blipFill rotWithShape="1">
          <a:blip r:embed="rId8">
            <a:extLst>
              <a:ext uri="{28A0092B-C50C-407E-A947-70E740481C1C}">
                <a14:useLocalDpi xmlns:a14="http://schemas.microsoft.com/office/drawing/2010/main" val="0"/>
              </a:ext>
            </a:extLst>
          </a:blip>
          <a:srcRect l="1732" t="26747" r="50683" b="16674"/>
          <a:stretch/>
        </p:blipFill>
        <p:spPr>
          <a:xfrm>
            <a:off x="235196" y="793204"/>
            <a:ext cx="2540123" cy="1887677"/>
          </a:xfrm>
          <a:prstGeom prst="rect">
            <a:avLst/>
          </a:prstGeom>
          <a:ln>
            <a:solidFill>
              <a:schemeClr val="tx1"/>
            </a:solidFill>
          </a:ln>
        </p:spPr>
      </p:pic>
      <p:sp>
        <p:nvSpPr>
          <p:cNvPr id="8" name="Content Placeholder 2"/>
          <p:cNvSpPr txBox="1">
            <a:spLocks/>
          </p:cNvSpPr>
          <p:nvPr/>
        </p:nvSpPr>
        <p:spPr>
          <a:xfrm rot="20852277">
            <a:off x="288414" y="1300354"/>
            <a:ext cx="8406314" cy="1192693"/>
          </a:xfrm>
          <a:prstGeom prst="rect">
            <a:avLst/>
          </a:prstGeom>
          <a:solidFill>
            <a:schemeClr val="accent4"/>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t>This is useful to know about because we can think about how well the government are are looking after and prioritising people in squatter settlements whilst this major scandal is happening. </a:t>
            </a:r>
          </a:p>
          <a:p>
            <a:pPr marL="0" indent="0">
              <a:buNone/>
            </a:pPr>
            <a:endParaRPr lang="en-GB" sz="2400" dirty="0"/>
          </a:p>
        </p:txBody>
      </p:sp>
    </p:spTree>
    <p:extLst>
      <p:ext uri="{BB962C8B-B14F-4D97-AF65-F5344CB8AC3E}">
        <p14:creationId xmlns:p14="http://schemas.microsoft.com/office/powerpoint/2010/main" val="238995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1-27 at 09.30.07.png"/>
          <p:cNvPicPr>
            <a:picLocks noChangeAspect="1"/>
          </p:cNvPicPr>
          <p:nvPr/>
        </p:nvPicPr>
        <p:blipFill rotWithShape="1">
          <a:blip r:embed="rId2">
            <a:extLst>
              <a:ext uri="{28A0092B-C50C-407E-A947-70E740481C1C}">
                <a14:useLocalDpi xmlns:a14="http://schemas.microsoft.com/office/drawing/2010/main" val="0"/>
              </a:ext>
            </a:extLst>
          </a:blip>
          <a:srcRect l="3019" t="13716" r="39751" b="11873"/>
          <a:stretch/>
        </p:blipFill>
        <p:spPr>
          <a:xfrm>
            <a:off x="164638" y="562620"/>
            <a:ext cx="7573328" cy="6154278"/>
          </a:xfrm>
          <a:prstGeom prst="rect">
            <a:avLst/>
          </a:prstGeom>
          <a:ln>
            <a:solidFill>
              <a:schemeClr val="tx1"/>
            </a:solidFill>
          </a:ln>
        </p:spPr>
      </p:pic>
      <p:sp>
        <p:nvSpPr>
          <p:cNvPr id="3" name="Content Placeholder 2"/>
          <p:cNvSpPr txBox="1">
            <a:spLocks/>
          </p:cNvSpPr>
          <p:nvPr/>
        </p:nvSpPr>
        <p:spPr>
          <a:xfrm>
            <a:off x="8255397" y="747879"/>
            <a:ext cx="3504429" cy="2685529"/>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The capital of Brazil is Brasilia as of 1960. Other big cities include: Sao Paulo, Belo Horizonte and Rio. </a:t>
            </a:r>
          </a:p>
        </p:txBody>
      </p:sp>
    </p:spTree>
    <p:extLst>
      <p:ext uri="{BB962C8B-B14F-4D97-AF65-F5344CB8AC3E}">
        <p14:creationId xmlns:p14="http://schemas.microsoft.com/office/powerpoint/2010/main" val="110551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1-27 at 09.30.25.png"/>
          <p:cNvPicPr>
            <a:picLocks noChangeAspect="1"/>
          </p:cNvPicPr>
          <p:nvPr/>
        </p:nvPicPr>
        <p:blipFill rotWithShape="1">
          <a:blip r:embed="rId2">
            <a:extLst>
              <a:ext uri="{28A0092B-C50C-407E-A947-70E740481C1C}">
                <a14:useLocalDpi xmlns:a14="http://schemas.microsoft.com/office/drawing/2010/main" val="0"/>
              </a:ext>
            </a:extLst>
          </a:blip>
          <a:srcRect l="2161" t="14745" r="29249" b="12902"/>
          <a:stretch/>
        </p:blipFill>
        <p:spPr>
          <a:xfrm>
            <a:off x="258714" y="587912"/>
            <a:ext cx="9407863" cy="6202479"/>
          </a:xfrm>
          <a:prstGeom prst="rect">
            <a:avLst/>
          </a:prstGeom>
          <a:ln>
            <a:solidFill>
              <a:schemeClr val="tx1"/>
            </a:solidFill>
          </a:ln>
        </p:spPr>
      </p:pic>
    </p:spTree>
    <p:extLst>
      <p:ext uri="{BB962C8B-B14F-4D97-AF65-F5344CB8AC3E}">
        <p14:creationId xmlns:p14="http://schemas.microsoft.com/office/powerpoint/2010/main" val="2193563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1-27 at 09.30.44.png"/>
          <p:cNvPicPr>
            <a:picLocks noChangeAspect="1"/>
          </p:cNvPicPr>
          <p:nvPr/>
        </p:nvPicPr>
        <p:blipFill rotWithShape="1">
          <a:blip r:embed="rId2">
            <a:extLst>
              <a:ext uri="{28A0092B-C50C-407E-A947-70E740481C1C}">
                <a14:useLocalDpi xmlns:a14="http://schemas.microsoft.com/office/drawing/2010/main" val="0"/>
              </a:ext>
            </a:extLst>
          </a:blip>
          <a:srcRect l="1303" t="13373" r="30107" b="12559"/>
          <a:stretch/>
        </p:blipFill>
        <p:spPr>
          <a:xfrm>
            <a:off x="164638" y="611429"/>
            <a:ext cx="8937468" cy="6031981"/>
          </a:xfrm>
          <a:prstGeom prst="rect">
            <a:avLst/>
          </a:prstGeom>
          <a:ln>
            <a:solidFill>
              <a:schemeClr val="tx1"/>
            </a:solidFill>
          </a:ln>
        </p:spPr>
      </p:pic>
    </p:spTree>
    <p:extLst>
      <p:ext uri="{BB962C8B-B14F-4D97-AF65-F5344CB8AC3E}">
        <p14:creationId xmlns:p14="http://schemas.microsoft.com/office/powerpoint/2010/main" val="124116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1-27 at 09.31.45.png"/>
          <p:cNvPicPr>
            <a:picLocks noChangeAspect="1"/>
          </p:cNvPicPr>
          <p:nvPr/>
        </p:nvPicPr>
        <p:blipFill rotWithShape="1">
          <a:blip r:embed="rId3">
            <a:extLst>
              <a:ext uri="{28A0092B-C50C-407E-A947-70E740481C1C}">
                <a14:useLocalDpi xmlns:a14="http://schemas.microsoft.com/office/drawing/2010/main" val="0"/>
              </a:ext>
            </a:extLst>
          </a:blip>
          <a:srcRect l="2161" t="13030" r="30321" b="12216"/>
          <a:stretch/>
        </p:blipFill>
        <p:spPr>
          <a:xfrm>
            <a:off x="211677" y="1058244"/>
            <a:ext cx="8197674" cy="5672552"/>
          </a:xfrm>
          <a:prstGeom prst="rect">
            <a:avLst/>
          </a:prstGeom>
          <a:ln>
            <a:solidFill>
              <a:schemeClr val="tx1"/>
            </a:solidFill>
          </a:ln>
        </p:spPr>
      </p:pic>
      <p:sp>
        <p:nvSpPr>
          <p:cNvPr id="3" name="Content Placeholder 2"/>
          <p:cNvSpPr txBox="1">
            <a:spLocks/>
          </p:cNvSpPr>
          <p:nvPr/>
        </p:nvSpPr>
        <p:spPr>
          <a:xfrm>
            <a:off x="8537632" y="89414"/>
            <a:ext cx="3607327" cy="3837841"/>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err="1"/>
              <a:t>Rocinha</a:t>
            </a:r>
            <a:r>
              <a:rPr lang="en-GB" sz="2400" dirty="0"/>
              <a:t> is the favela / squatter settlement we will focus on in Rio. You may have heard of beaches Copacabana and </a:t>
            </a:r>
            <a:r>
              <a:rPr lang="en-GB" sz="2400" dirty="0" err="1"/>
              <a:t>Ipanema</a:t>
            </a:r>
            <a:r>
              <a:rPr lang="en-GB" sz="2400" dirty="0"/>
              <a:t> mostly due to the songs made about them. ”The Girl from </a:t>
            </a:r>
            <a:r>
              <a:rPr lang="en-GB" sz="2400" dirty="0" err="1"/>
              <a:t>Ipanema</a:t>
            </a:r>
            <a:r>
              <a:rPr lang="en-GB" sz="2400" dirty="0"/>
              <a:t>” “Copacabana” by Barry </a:t>
            </a:r>
            <a:r>
              <a:rPr lang="en-GB" sz="2400" dirty="0" err="1"/>
              <a:t>Manilow</a:t>
            </a:r>
            <a:r>
              <a:rPr lang="en-GB" sz="2400" dirty="0"/>
              <a:t>. Hyperlinks below available from ppt. </a:t>
            </a:r>
          </a:p>
        </p:txBody>
      </p:sp>
      <p:cxnSp>
        <p:nvCxnSpPr>
          <p:cNvPr id="5" name="Straight Arrow Connector 4"/>
          <p:cNvCxnSpPr/>
          <p:nvPr/>
        </p:nvCxnSpPr>
        <p:spPr>
          <a:xfrm flipH="1">
            <a:off x="2822359" y="587913"/>
            <a:ext cx="5691755" cy="4232970"/>
          </a:xfrm>
          <a:prstGeom prst="straightConnector1">
            <a:avLst/>
          </a:prstGeom>
          <a:ln w="762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pic>
        <p:nvPicPr>
          <p:cNvPr id="7" name="Picture 6" descr="Screen Shot 2018-01-27 at 10.51.34.png">
            <a:hlinkClick r:id="rId4"/>
          </p:cNvPr>
          <p:cNvPicPr>
            <a:picLocks noChangeAspect="1"/>
          </p:cNvPicPr>
          <p:nvPr/>
        </p:nvPicPr>
        <p:blipFill rotWithShape="1">
          <a:blip r:embed="rId5">
            <a:extLst>
              <a:ext uri="{28A0092B-C50C-407E-A947-70E740481C1C}">
                <a14:useLocalDpi xmlns:a14="http://schemas.microsoft.com/office/drawing/2010/main" val="0"/>
              </a:ext>
            </a:extLst>
          </a:blip>
          <a:srcRect l="2589" t="20574" r="38252" b="19417"/>
          <a:stretch/>
        </p:blipFill>
        <p:spPr>
          <a:xfrm>
            <a:off x="9337303" y="5498814"/>
            <a:ext cx="2069729" cy="1312152"/>
          </a:xfrm>
          <a:prstGeom prst="rect">
            <a:avLst/>
          </a:prstGeom>
        </p:spPr>
      </p:pic>
      <p:pic>
        <p:nvPicPr>
          <p:cNvPr id="10" name="Picture 9" descr="Screen Shot 2018-01-27 at 10.52.40.png">
            <a:hlinkClick r:id="rId6"/>
          </p:cNvPr>
          <p:cNvPicPr>
            <a:picLocks noChangeAspect="1"/>
          </p:cNvPicPr>
          <p:nvPr/>
        </p:nvPicPr>
        <p:blipFill rotWithShape="1">
          <a:blip r:embed="rId7">
            <a:extLst>
              <a:ext uri="{28A0092B-C50C-407E-A947-70E740481C1C}">
                <a14:useLocalDpi xmlns:a14="http://schemas.microsoft.com/office/drawing/2010/main" val="0"/>
              </a:ext>
            </a:extLst>
          </a:blip>
          <a:srcRect l="2589" t="23660" r="37823" b="15646"/>
          <a:stretch/>
        </p:blipFill>
        <p:spPr>
          <a:xfrm>
            <a:off x="9266742" y="4091872"/>
            <a:ext cx="2046209" cy="1302628"/>
          </a:xfrm>
          <a:prstGeom prst="rect">
            <a:avLst/>
          </a:prstGeom>
        </p:spPr>
      </p:pic>
      <p:cxnSp>
        <p:nvCxnSpPr>
          <p:cNvPr id="8" name="Straight Arrow Connector 7"/>
          <p:cNvCxnSpPr/>
          <p:nvPr/>
        </p:nvCxnSpPr>
        <p:spPr>
          <a:xfrm flipH="1">
            <a:off x="6455669" y="2939563"/>
            <a:ext cx="1846768" cy="720193"/>
          </a:xfrm>
          <a:prstGeom prst="straightConnector1">
            <a:avLst/>
          </a:prstGeom>
          <a:ln w="762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5761361" y="5082048"/>
            <a:ext cx="1906046" cy="1290925"/>
          </a:xfrm>
          <a:prstGeom prst="straightConnector1">
            <a:avLst/>
          </a:prstGeom>
          <a:ln w="762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448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01-27 at 09.31.39.png"/>
          <p:cNvPicPr>
            <a:picLocks noChangeAspect="1"/>
          </p:cNvPicPr>
          <p:nvPr/>
        </p:nvPicPr>
        <p:blipFill rotWithShape="1">
          <a:blip r:embed="rId2">
            <a:extLst>
              <a:ext uri="{28A0092B-C50C-407E-A947-70E740481C1C}">
                <a14:useLocalDpi xmlns:a14="http://schemas.microsoft.com/office/drawing/2010/main" val="0"/>
              </a:ext>
            </a:extLst>
          </a:blip>
          <a:srcRect l="1090" t="14403" r="30106" b="11872"/>
          <a:stretch/>
        </p:blipFill>
        <p:spPr>
          <a:xfrm>
            <a:off x="258716" y="611428"/>
            <a:ext cx="9219704" cy="6174364"/>
          </a:xfrm>
          <a:prstGeom prst="rect">
            <a:avLst/>
          </a:prstGeom>
          <a:ln>
            <a:solidFill>
              <a:schemeClr val="tx1"/>
            </a:solidFill>
          </a:ln>
        </p:spPr>
      </p:pic>
      <p:cxnSp>
        <p:nvCxnSpPr>
          <p:cNvPr id="3" name="Straight Arrow Connector 2"/>
          <p:cNvCxnSpPr/>
          <p:nvPr/>
        </p:nvCxnSpPr>
        <p:spPr>
          <a:xfrm flipH="1">
            <a:off x="2681242" y="1387474"/>
            <a:ext cx="7314610" cy="3739123"/>
          </a:xfrm>
          <a:prstGeom prst="straightConnector1">
            <a:avLst/>
          </a:prstGeom>
          <a:ln w="762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5" name="Content Placeholder 2"/>
          <p:cNvSpPr txBox="1">
            <a:spLocks/>
          </p:cNvSpPr>
          <p:nvPr/>
        </p:nvSpPr>
        <p:spPr>
          <a:xfrm>
            <a:off x="9689318" y="768316"/>
            <a:ext cx="2361575" cy="5362528"/>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err="1"/>
              <a:t>Rocinha</a:t>
            </a:r>
            <a:r>
              <a:rPr lang="en-GB" sz="2400" dirty="0"/>
              <a:t> the </a:t>
            </a:r>
            <a:r>
              <a:rPr lang="en-GB" sz="2400" b="1" dirty="0"/>
              <a:t>squatter settlement </a:t>
            </a:r>
            <a:r>
              <a:rPr lang="en-GB" sz="2400" dirty="0"/>
              <a:t>is developing outside of the main city centre area and </a:t>
            </a:r>
            <a:r>
              <a:rPr lang="en-GB" sz="2400" b="1" dirty="0"/>
              <a:t>up the mountain</a:t>
            </a:r>
            <a:r>
              <a:rPr lang="en-GB" sz="2400" dirty="0"/>
              <a:t>, like Ciudad Bolivar was in Bogota it is </a:t>
            </a:r>
            <a:r>
              <a:rPr lang="en-GB" sz="2400" b="1" dirty="0"/>
              <a:t>illegal housing </a:t>
            </a:r>
            <a:r>
              <a:rPr lang="en-GB" sz="2400" dirty="0"/>
              <a:t>which is built from </a:t>
            </a:r>
            <a:r>
              <a:rPr lang="en-GB" sz="2400" b="1" dirty="0"/>
              <a:t>make shift </a:t>
            </a:r>
            <a:r>
              <a:rPr lang="en-GB" sz="2400" dirty="0"/>
              <a:t>items but also can be very </a:t>
            </a:r>
            <a:r>
              <a:rPr lang="en-GB" sz="2400" b="1" dirty="0"/>
              <a:t>colourful</a:t>
            </a:r>
            <a:r>
              <a:rPr lang="en-GB" sz="2400" dirty="0"/>
              <a:t>.</a:t>
            </a:r>
          </a:p>
        </p:txBody>
      </p:sp>
    </p:spTree>
    <p:extLst>
      <p:ext uri="{BB962C8B-B14F-4D97-AF65-F5344CB8AC3E}">
        <p14:creationId xmlns:p14="http://schemas.microsoft.com/office/powerpoint/2010/main" val="1377580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o_de_Janeiro_Ma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54" y="587913"/>
            <a:ext cx="8968527" cy="6057432"/>
          </a:xfrm>
          <a:prstGeom prst="rect">
            <a:avLst/>
          </a:prstGeom>
        </p:spPr>
      </p:pic>
    </p:spTree>
    <p:extLst>
      <p:ext uri="{BB962C8B-B14F-4D97-AF65-F5344CB8AC3E}">
        <p14:creationId xmlns:p14="http://schemas.microsoft.com/office/powerpoint/2010/main" val="4111412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154ef2c2385dc736a684cb0699e5d19--brazil--rio--olympic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421" y="919190"/>
            <a:ext cx="3384329" cy="3384329"/>
          </a:xfrm>
          <a:prstGeom prst="rect">
            <a:avLst/>
          </a:prstGeom>
          <a:ln>
            <a:solidFill>
              <a:schemeClr val="tx1"/>
            </a:solidFill>
          </a:ln>
        </p:spPr>
      </p:pic>
      <p:pic>
        <p:nvPicPr>
          <p:cNvPr id="3" name="Picture 2" descr="images (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1209" y="853807"/>
            <a:ext cx="2521680" cy="3426196"/>
          </a:xfrm>
          <a:prstGeom prst="rect">
            <a:avLst/>
          </a:prstGeom>
          <a:ln>
            <a:solidFill>
              <a:schemeClr val="tx1"/>
            </a:solidFill>
          </a:ln>
        </p:spPr>
      </p:pic>
      <p:pic>
        <p:nvPicPr>
          <p:cNvPr id="4" name="Picture 3" descr="rio-olympics-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4778" y="359905"/>
            <a:ext cx="4882196" cy="2756078"/>
          </a:xfrm>
          <a:prstGeom prst="rect">
            <a:avLst/>
          </a:prstGeom>
          <a:ln>
            <a:solidFill>
              <a:schemeClr val="tx1"/>
            </a:solidFill>
          </a:ln>
        </p:spPr>
      </p:pic>
      <p:pic>
        <p:nvPicPr>
          <p:cNvPr id="5" name="Picture 4" descr="olympic-park.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8930" y="3409892"/>
            <a:ext cx="4886324" cy="3142393"/>
          </a:xfrm>
          <a:prstGeom prst="rect">
            <a:avLst/>
          </a:prstGeom>
          <a:ln>
            <a:solidFill>
              <a:schemeClr val="tx1"/>
            </a:solidFill>
          </a:ln>
        </p:spPr>
      </p:pic>
    </p:spTree>
    <p:extLst>
      <p:ext uri="{BB962C8B-B14F-4D97-AF65-F5344CB8AC3E}">
        <p14:creationId xmlns:p14="http://schemas.microsoft.com/office/powerpoint/2010/main" val="1534287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travel-images.com/pht/brazil78.jpg"/>
          <p:cNvPicPr>
            <a:picLocks noChangeAspect="1" noChangeArrowheads="1"/>
          </p:cNvPicPr>
          <p:nvPr/>
        </p:nvPicPr>
        <p:blipFill>
          <a:blip r:embed="rId2"/>
          <a:srcRect/>
          <a:stretch>
            <a:fillRect/>
          </a:stretch>
        </p:blipFill>
        <p:spPr bwMode="auto">
          <a:xfrm>
            <a:off x="619329" y="828419"/>
            <a:ext cx="11449557" cy="5756235"/>
          </a:xfrm>
          <a:prstGeom prst="rect">
            <a:avLst/>
          </a:prstGeom>
          <a:noFill/>
          <a:ln>
            <a:solidFill>
              <a:schemeClr val="tx1"/>
            </a:solidFill>
          </a:ln>
        </p:spPr>
      </p:pic>
    </p:spTree>
    <p:extLst>
      <p:ext uri="{BB962C8B-B14F-4D97-AF65-F5344CB8AC3E}">
        <p14:creationId xmlns:p14="http://schemas.microsoft.com/office/powerpoint/2010/main" val="181504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globenotes.com/members/photos/curlyworld/rio-de-janeiro-brazil-56593.JPG"/>
          <p:cNvPicPr>
            <a:picLocks noChangeAspect="1" noChangeArrowheads="1"/>
          </p:cNvPicPr>
          <p:nvPr/>
        </p:nvPicPr>
        <p:blipFill>
          <a:blip r:embed="rId2"/>
          <a:srcRect/>
          <a:stretch>
            <a:fillRect/>
          </a:stretch>
        </p:blipFill>
        <p:spPr bwMode="auto">
          <a:xfrm>
            <a:off x="493989" y="825180"/>
            <a:ext cx="10404506" cy="5852537"/>
          </a:xfrm>
          <a:prstGeom prst="rect">
            <a:avLst/>
          </a:prstGeom>
          <a:noFill/>
          <a:ln>
            <a:solidFill>
              <a:schemeClr val="tx1"/>
            </a:solidFill>
          </a:ln>
        </p:spPr>
      </p:pic>
    </p:spTree>
    <p:extLst>
      <p:ext uri="{BB962C8B-B14F-4D97-AF65-F5344CB8AC3E}">
        <p14:creationId xmlns:p14="http://schemas.microsoft.com/office/powerpoint/2010/main" val="3904779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4.bp.blogspot.com/_AuIr6GaFfRQ/TUadlJzOwxI/AAAAAAAAACA/gL3ZiWdGde0/s1600/Favela+Rocinho+%25283%2529.jpg"/>
          <p:cNvPicPr>
            <a:picLocks noChangeAspect="1" noChangeArrowheads="1"/>
          </p:cNvPicPr>
          <p:nvPr/>
        </p:nvPicPr>
        <p:blipFill>
          <a:blip r:embed="rId2"/>
          <a:srcRect/>
          <a:stretch>
            <a:fillRect/>
          </a:stretch>
        </p:blipFill>
        <p:spPr bwMode="auto">
          <a:xfrm>
            <a:off x="329276" y="940660"/>
            <a:ext cx="10059832" cy="5658659"/>
          </a:xfrm>
          <a:prstGeom prst="rect">
            <a:avLst/>
          </a:prstGeom>
          <a:noFill/>
          <a:ln>
            <a:solidFill>
              <a:schemeClr val="tx1"/>
            </a:solidFill>
          </a:ln>
        </p:spPr>
      </p:pic>
    </p:spTree>
    <p:extLst>
      <p:ext uri="{BB962C8B-B14F-4D97-AF65-F5344CB8AC3E}">
        <p14:creationId xmlns:p14="http://schemas.microsoft.com/office/powerpoint/2010/main" val="1155101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pulsamerica.co.uk/wp-content/uploads/2014/03/fave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846181"/>
            <a:ext cx="8983620" cy="58863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txBox="1">
            <a:spLocks/>
          </p:cNvSpPr>
          <p:nvPr/>
        </p:nvSpPr>
        <p:spPr>
          <a:xfrm>
            <a:off x="9501176" y="768316"/>
            <a:ext cx="2549717" cy="5362528"/>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charset="2"/>
              <a:buChar char="²"/>
            </a:pPr>
            <a:r>
              <a:rPr lang="en-GB" sz="2400" dirty="0"/>
              <a:t>How would you describe the population density in this part of Rio? </a:t>
            </a:r>
          </a:p>
          <a:p>
            <a:pPr>
              <a:buFont typeface="Wingdings" charset="2"/>
              <a:buChar char="²"/>
            </a:pPr>
            <a:r>
              <a:rPr lang="en-GB" sz="2400" dirty="0"/>
              <a:t>Do you think the houses are built well?</a:t>
            </a:r>
          </a:p>
          <a:p>
            <a:pPr>
              <a:buFont typeface="Wingdings" charset="2"/>
              <a:buChar char="²"/>
            </a:pPr>
            <a:r>
              <a:rPr lang="en-GB" sz="2400" dirty="0"/>
              <a:t>What might some of the issues be with this many houses crammed on to the side of a mountain? </a:t>
            </a:r>
          </a:p>
        </p:txBody>
      </p:sp>
    </p:spTree>
    <p:extLst>
      <p:ext uri="{BB962C8B-B14F-4D97-AF65-F5344CB8AC3E}">
        <p14:creationId xmlns:p14="http://schemas.microsoft.com/office/powerpoint/2010/main" val="2399534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2-03-07-SantaMartaR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19" y="869169"/>
            <a:ext cx="11530027" cy="3873368"/>
          </a:xfrm>
          <a:prstGeom prst="rect">
            <a:avLst/>
          </a:prstGeom>
          <a:ln>
            <a:solidFill>
              <a:schemeClr val="tx1"/>
            </a:solidFill>
          </a:ln>
        </p:spPr>
      </p:pic>
    </p:spTree>
    <p:extLst>
      <p:ext uri="{BB962C8B-B14F-4D97-AF65-F5344CB8AC3E}">
        <p14:creationId xmlns:p14="http://schemas.microsoft.com/office/powerpoint/2010/main" val="3220503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ravelblog.viator.com/wp-content/uploads/2013/05/Vibrant-Favela-Fluent-in-Frolicking-540x4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341" y="831035"/>
            <a:ext cx="7786066" cy="58388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82066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tatic.guim.co.uk/sys-images/Guardian/Pix/pictures/2013/11/1/1383328487046/Santa-Marta-Favela-Painti-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3" y="663574"/>
            <a:ext cx="8913439" cy="5942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txBox="1">
            <a:spLocks/>
          </p:cNvSpPr>
          <p:nvPr/>
        </p:nvSpPr>
        <p:spPr>
          <a:xfrm>
            <a:off x="9516856" y="768316"/>
            <a:ext cx="2534038" cy="2916463"/>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charset="2"/>
              <a:buChar char="²"/>
            </a:pPr>
            <a:r>
              <a:rPr lang="en-GB" sz="2400" dirty="0"/>
              <a:t>Would you want to live here? </a:t>
            </a:r>
          </a:p>
          <a:p>
            <a:pPr>
              <a:buFont typeface="Wingdings" charset="2"/>
              <a:buChar char="²"/>
            </a:pPr>
            <a:r>
              <a:rPr lang="en-GB" sz="2400" dirty="0"/>
              <a:t>Would you feel safe and free from disease if you did? </a:t>
            </a:r>
          </a:p>
          <a:p>
            <a:pPr>
              <a:buFont typeface="Wingdings" charset="2"/>
              <a:buChar char="²"/>
            </a:pPr>
            <a:r>
              <a:rPr lang="en-GB" sz="2400" dirty="0"/>
              <a:t>Why/Why not?</a:t>
            </a:r>
          </a:p>
        </p:txBody>
      </p:sp>
    </p:spTree>
    <p:extLst>
      <p:ext uri="{BB962C8B-B14F-4D97-AF65-F5344CB8AC3E}">
        <p14:creationId xmlns:p14="http://schemas.microsoft.com/office/powerpoint/2010/main" val="187149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eatrio.net/wp-content/uploads/2012/11/2012-06-02-15.53.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51" y="805603"/>
            <a:ext cx="7690882" cy="5768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txBox="1">
            <a:spLocks/>
          </p:cNvSpPr>
          <p:nvPr/>
        </p:nvSpPr>
        <p:spPr>
          <a:xfrm>
            <a:off x="8255397" y="747879"/>
            <a:ext cx="3504429" cy="2685529"/>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charset="2"/>
              <a:buChar char="²"/>
            </a:pPr>
            <a:r>
              <a:rPr lang="en-GB" dirty="0"/>
              <a:t>Would you want to live here? </a:t>
            </a:r>
          </a:p>
          <a:p>
            <a:pPr>
              <a:buFont typeface="Wingdings" charset="2"/>
              <a:buChar char="²"/>
            </a:pPr>
            <a:r>
              <a:rPr lang="en-GB" dirty="0"/>
              <a:t>Would you feel safe and free from disease if you did? </a:t>
            </a:r>
          </a:p>
          <a:p>
            <a:pPr>
              <a:buFont typeface="Wingdings" charset="2"/>
              <a:buChar char="²"/>
            </a:pPr>
            <a:r>
              <a:rPr lang="en-GB" dirty="0"/>
              <a:t>Why/Why not?</a:t>
            </a:r>
          </a:p>
        </p:txBody>
      </p:sp>
    </p:spTree>
    <p:extLst>
      <p:ext uri="{BB962C8B-B14F-4D97-AF65-F5344CB8AC3E}">
        <p14:creationId xmlns:p14="http://schemas.microsoft.com/office/powerpoint/2010/main" val="3956443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duardo_kobra_img_121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826" y="675468"/>
            <a:ext cx="9450223" cy="6182532"/>
          </a:xfrm>
          <a:prstGeom prst="rect">
            <a:avLst/>
          </a:prstGeom>
        </p:spPr>
      </p:pic>
    </p:spTree>
    <p:extLst>
      <p:ext uri="{BB962C8B-B14F-4D97-AF65-F5344CB8AC3E}">
        <p14:creationId xmlns:p14="http://schemas.microsoft.com/office/powerpoint/2010/main" val="1340424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scadaria-Selaron-stairs-Rio-de-janeiro-day-trip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275" y="737533"/>
            <a:ext cx="8514114" cy="5626620"/>
          </a:xfrm>
          <a:prstGeom prst="rect">
            <a:avLst/>
          </a:prstGeom>
        </p:spPr>
      </p:pic>
    </p:spTree>
    <p:extLst>
      <p:ext uri="{BB962C8B-B14F-4D97-AF65-F5344CB8AC3E}">
        <p14:creationId xmlns:p14="http://schemas.microsoft.com/office/powerpoint/2010/main" val="2162691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c9c6da78d864a6821fe9330865c22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829" y="634946"/>
            <a:ext cx="7992971" cy="5968085"/>
          </a:xfrm>
          <a:prstGeom prst="rect">
            <a:avLst/>
          </a:prstGeom>
        </p:spPr>
      </p:pic>
    </p:spTree>
    <p:extLst>
      <p:ext uri="{BB962C8B-B14F-4D97-AF65-F5344CB8AC3E}">
        <p14:creationId xmlns:p14="http://schemas.microsoft.com/office/powerpoint/2010/main" val="2146583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in-qimg-b2232423dbcb3e00caa8fa5e98bff3a3-c.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99" y="922770"/>
            <a:ext cx="8278495" cy="4758072"/>
          </a:xfrm>
          <a:prstGeom prst="rect">
            <a:avLst/>
          </a:prstGeom>
        </p:spPr>
      </p:pic>
      <p:sp>
        <p:nvSpPr>
          <p:cNvPr id="4" name="Content Placeholder 2"/>
          <p:cNvSpPr txBox="1">
            <a:spLocks/>
          </p:cNvSpPr>
          <p:nvPr/>
        </p:nvSpPr>
        <p:spPr>
          <a:xfrm>
            <a:off x="8685893" y="920358"/>
            <a:ext cx="3239572" cy="4363771"/>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charset="2"/>
              <a:buChar char="²"/>
            </a:pPr>
            <a:r>
              <a:rPr lang="en-GB" dirty="0"/>
              <a:t>What do you think the rest of this picture will look like?</a:t>
            </a:r>
          </a:p>
          <a:p>
            <a:pPr>
              <a:buFont typeface="Wingdings" charset="2"/>
              <a:buChar char="²"/>
            </a:pPr>
            <a:r>
              <a:rPr lang="en-GB" dirty="0"/>
              <a:t>This is a typical image to show the </a:t>
            </a:r>
            <a:r>
              <a:rPr lang="en-GB" b="1" dirty="0"/>
              <a:t>inequalities</a:t>
            </a:r>
            <a:r>
              <a:rPr lang="en-GB" dirty="0"/>
              <a:t> that exist so close in South American Countries. </a:t>
            </a:r>
          </a:p>
        </p:txBody>
      </p:sp>
      <p:sp>
        <p:nvSpPr>
          <p:cNvPr id="5" name="Rectangle 4"/>
          <p:cNvSpPr/>
          <p:nvPr/>
        </p:nvSpPr>
        <p:spPr>
          <a:xfrm>
            <a:off x="0" y="815355"/>
            <a:ext cx="3778520" cy="500189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ight Triangle 6"/>
          <p:cNvSpPr/>
          <p:nvPr/>
        </p:nvSpPr>
        <p:spPr>
          <a:xfrm rot="545955">
            <a:off x="3057309" y="1411192"/>
            <a:ext cx="2728061" cy="4719652"/>
          </a:xfrm>
          <a:prstGeom prst="r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707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
                                          </p:val>
                                        </p:tav>
                                      </p:tavLst>
                                    </p:anim>
                                    <p:anim calcmode="lin" valueType="num">
                                      <p:cBhvr additive="base">
                                        <p:cTn id="11" dur="500"/>
                                        <p:tgtEl>
                                          <p:spTgt spid="5"/>
                                        </p:tgtEl>
                                        <p:attrNameLst>
                                          <p:attrName>ppt_y</p:attrName>
                                        </p:attrNameLst>
                                      </p:cBhvr>
                                      <p:tavLst>
                                        <p:tav tm="0">
                                          <p:val>
                                            <p:strVal val="ppt_y"/>
                                          </p:val>
                                        </p:tav>
                                        <p:tav tm="100000">
                                          <p:val>
                                            <p:strVal val="1+ppt_h/2"/>
                                          </p:val>
                                        </p:tav>
                                      </p:tavLst>
                                    </p:anim>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eet-in-the-old-town-of-paraty-or-parati-costa-verde-state-of-rio-DGGJC8.jpg"/>
          <p:cNvPicPr>
            <a:picLocks noChangeAspect="1"/>
          </p:cNvPicPr>
          <p:nvPr/>
        </p:nvPicPr>
        <p:blipFill rotWithShape="1">
          <a:blip r:embed="rId2">
            <a:extLst>
              <a:ext uri="{28A0092B-C50C-407E-A947-70E740481C1C}">
                <a14:useLocalDpi xmlns:a14="http://schemas.microsoft.com/office/drawing/2010/main" val="0"/>
              </a:ext>
            </a:extLst>
          </a:blip>
          <a:srcRect b="9816"/>
          <a:stretch/>
        </p:blipFill>
        <p:spPr>
          <a:xfrm>
            <a:off x="517432" y="522111"/>
            <a:ext cx="9431381" cy="6241821"/>
          </a:xfrm>
          <a:prstGeom prst="rect">
            <a:avLst/>
          </a:prstGeom>
        </p:spPr>
      </p:pic>
    </p:spTree>
    <p:extLst>
      <p:ext uri="{BB962C8B-B14F-4D97-AF65-F5344CB8AC3E}">
        <p14:creationId xmlns:p14="http://schemas.microsoft.com/office/powerpoint/2010/main" val="3639755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eet-Art-in-Rio-de-Janeiro-Brazi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019" y="601789"/>
            <a:ext cx="8855195" cy="5903463"/>
          </a:xfrm>
          <a:prstGeom prst="rect">
            <a:avLst/>
          </a:prstGeom>
        </p:spPr>
      </p:pic>
    </p:spTree>
    <p:extLst>
      <p:ext uri="{BB962C8B-B14F-4D97-AF65-F5344CB8AC3E}">
        <p14:creationId xmlns:p14="http://schemas.microsoft.com/office/powerpoint/2010/main" val="3139380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V="1">
            <a:off x="5181599" y="-152401"/>
            <a:ext cx="1828802" cy="12192000"/>
          </a:xfrm>
          <a:prstGeom prst="rect">
            <a:avLst/>
          </a:prstGeom>
          <a:gradFill flip="none" rotWithShape="1">
            <a:gsLst>
              <a:gs pos="0">
                <a:srgbClr val="C4FC4D">
                  <a:alpha val="0"/>
                </a:srgbClr>
              </a:gs>
              <a:gs pos="100000">
                <a:srgbClr val="C4FC4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sp>
        <p:nvSpPr>
          <p:cNvPr id="7" name="Snip Diagonal Corner Rectangle 6"/>
          <p:cNvSpPr/>
          <p:nvPr/>
        </p:nvSpPr>
        <p:spPr>
          <a:xfrm>
            <a:off x="0" y="5933715"/>
            <a:ext cx="7650480" cy="900274"/>
          </a:xfrm>
          <a:prstGeom prst="snip2DiagRect">
            <a:avLst/>
          </a:prstGeom>
          <a:noFill/>
          <a:ln>
            <a:noFill/>
          </a:ln>
          <a:effectLst>
            <a:outerShdw blurRad="40000" dist="23000" dir="5400000" rotWithShape="0">
              <a:srgbClr val="000000">
                <a:alpha val="35000"/>
              </a:srgbClr>
            </a:outerShdw>
            <a:softEdge rad="127000"/>
          </a:effectLst>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chemeClr val="bg1"/>
                </a:solidFill>
                <a:effectLst>
                  <a:outerShdw blurRad="50800" dist="38100" dir="2700000" algn="tl" rotWithShape="0">
                    <a:srgbClr val="000000">
                      <a:alpha val="43000"/>
                    </a:srgbClr>
                  </a:outerShdw>
                </a:effectLst>
                <a:latin typeface="Tahoma" pitchFamily="34" charset="0"/>
                <a:ea typeface="Tahoma" pitchFamily="34" charset="0"/>
                <a:cs typeface="Tahoma" pitchFamily="34" charset="0"/>
              </a:rPr>
              <a:t> </a:t>
            </a:r>
          </a:p>
        </p:txBody>
      </p:sp>
      <p:sp>
        <p:nvSpPr>
          <p:cNvPr id="15" name="TextBox 14"/>
          <p:cNvSpPr txBox="1"/>
          <p:nvPr/>
        </p:nvSpPr>
        <p:spPr>
          <a:xfrm>
            <a:off x="153933" y="5980020"/>
            <a:ext cx="1879391" cy="923330"/>
          </a:xfrm>
          <a:prstGeom prst="rect">
            <a:avLst/>
          </a:prstGeom>
          <a:noFill/>
          <a:effectLst>
            <a:softEdge rad="127000"/>
          </a:effectLst>
        </p:spPr>
        <p:txBody>
          <a:bodyPr wrap="none" rtlCol="0">
            <a:spAutoFit/>
          </a:bodyPr>
          <a:lstStyle/>
          <a:p>
            <a:r>
              <a:rPr lang="en-GB" sz="5400"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Video</a:t>
            </a:r>
          </a:p>
        </p:txBody>
      </p:sp>
      <p:sp>
        <p:nvSpPr>
          <p:cNvPr id="11" name="Hexagon 10">
            <a:hlinkClick r:id="" action="ppaction://noaction"/>
          </p:cNvPr>
          <p:cNvSpPr/>
          <p:nvPr/>
        </p:nvSpPr>
        <p:spPr>
          <a:xfrm>
            <a:off x="333396" y="5182559"/>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outerShdw blurRad="50800" dist="38100" dir="2700000" algn="tl" rotWithShape="0">
                    <a:schemeClr val="bg1">
                      <a:alpha val="40000"/>
                    </a:schemeClr>
                  </a:outerShdw>
                </a:effectLst>
                <a:latin typeface="Tahoma" panose="020B0604030504040204" pitchFamily="34" charset="0"/>
                <a:ea typeface="Tahoma" panose="020B0604030504040204" pitchFamily="34" charset="0"/>
                <a:cs typeface="Tahoma" panose="020B0604030504040204" pitchFamily="34" charset="0"/>
              </a:rPr>
              <a:t>Review HW</a:t>
            </a:r>
          </a:p>
        </p:txBody>
      </p:sp>
      <p:sp>
        <p:nvSpPr>
          <p:cNvPr id="18" name="Hexagon 17">
            <a:hlinkClick r:id="rId3" action="ppaction://hlinksldjump"/>
          </p:cNvPr>
          <p:cNvSpPr/>
          <p:nvPr/>
        </p:nvSpPr>
        <p:spPr>
          <a:xfrm>
            <a:off x="333396" y="3468524"/>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effectLst>
                <a:latin typeface="Tahoma" panose="020B0604030504040204" pitchFamily="34" charset="0"/>
                <a:ea typeface="Tahoma" panose="020B0604030504040204" pitchFamily="34" charset="0"/>
                <a:cs typeface="Tahoma" panose="020B0604030504040204" pitchFamily="34" charset="0"/>
              </a:rPr>
              <a:t>Introducing Brazil</a:t>
            </a:r>
          </a:p>
        </p:txBody>
      </p:sp>
      <p:sp>
        <p:nvSpPr>
          <p:cNvPr id="19" name="Hexagon 18">
            <a:hlinkClick r:id="" action="ppaction://noaction"/>
          </p:cNvPr>
          <p:cNvSpPr/>
          <p:nvPr/>
        </p:nvSpPr>
        <p:spPr>
          <a:xfrm>
            <a:off x="333396" y="4037411"/>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effectLst>
                <a:latin typeface="Tahoma" panose="020B0604030504040204" pitchFamily="34" charset="0"/>
                <a:ea typeface="Tahoma" panose="020B0604030504040204" pitchFamily="34" charset="0"/>
                <a:cs typeface="Tahoma" panose="020B0604030504040204" pitchFamily="34" charset="0"/>
              </a:rPr>
              <a:t>Video</a:t>
            </a:r>
          </a:p>
        </p:txBody>
      </p:sp>
      <p:sp>
        <p:nvSpPr>
          <p:cNvPr id="20" name="Hexagon 19">
            <a:hlinkClick r:id="" action="ppaction://noaction"/>
          </p:cNvPr>
          <p:cNvSpPr/>
          <p:nvPr/>
        </p:nvSpPr>
        <p:spPr>
          <a:xfrm>
            <a:off x="333396" y="4609985"/>
            <a:ext cx="651636" cy="572574"/>
          </a:xfrm>
          <a:prstGeom prst="hexagon">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GB" sz="1400" dirty="0">
                <a:solidFill>
                  <a:sysClr val="windowText" lastClr="000000"/>
                </a:solidFill>
                <a:effectLst>
                  <a:glow rad="127000">
                    <a:schemeClr val="bg1"/>
                  </a:glow>
                </a:effectLst>
                <a:latin typeface="Tahoma" panose="020B0604030504040204" pitchFamily="34" charset="0"/>
                <a:ea typeface="Tahoma" panose="020B0604030504040204" pitchFamily="34" charset="0"/>
                <a:cs typeface="Tahoma" panose="020B0604030504040204" pitchFamily="34" charset="0"/>
              </a:rPr>
              <a:t>Textbook</a:t>
            </a:r>
          </a:p>
        </p:txBody>
      </p:sp>
      <p:sp>
        <p:nvSpPr>
          <p:cNvPr id="21" name="TextBox 20"/>
          <p:cNvSpPr txBox="1"/>
          <p:nvPr/>
        </p:nvSpPr>
        <p:spPr>
          <a:xfrm>
            <a:off x="5058698" y="666923"/>
            <a:ext cx="6694702" cy="2308324"/>
          </a:xfrm>
          <a:prstGeom prst="rect">
            <a:avLst/>
          </a:prstGeom>
          <a:solidFill>
            <a:schemeClr val="bg1"/>
          </a:solidFill>
          <a:ln>
            <a:solidFill>
              <a:schemeClr val="tx1"/>
            </a:solidFill>
          </a:ln>
        </p:spPr>
        <p:txBody>
          <a:bodyPr wrap="square" rtlCol="0">
            <a:spAutoFit/>
          </a:bodyPr>
          <a:lstStyle/>
          <a:p>
            <a:r>
              <a:rPr lang="en-GB" sz="2400" b="1" u="sng" dirty="0"/>
              <a:t>Task Instructions: </a:t>
            </a:r>
          </a:p>
          <a:p>
            <a:r>
              <a:rPr lang="en-GB" sz="2400" dirty="0"/>
              <a:t>Watch this video and write down any </a:t>
            </a:r>
            <a:r>
              <a:rPr lang="en-GB" sz="2400" b="1" dirty="0"/>
              <a:t>problems and solutions </a:t>
            </a:r>
            <a:r>
              <a:rPr lang="en-GB" sz="2400" dirty="0"/>
              <a:t>about Rio’s favelas. </a:t>
            </a:r>
          </a:p>
          <a:p>
            <a:r>
              <a:rPr lang="en-GB" sz="2400" dirty="0" err="1"/>
              <a:t>Vox</a:t>
            </a:r>
            <a:r>
              <a:rPr lang="en-GB" sz="2400" dirty="0"/>
              <a:t>: Rios’s favelas</a:t>
            </a:r>
          </a:p>
          <a:p>
            <a:r>
              <a:rPr lang="en-GB" sz="2400" dirty="0">
                <a:hlinkClick r:id="rId4"/>
              </a:rPr>
              <a:t>https://www.youtube.com/watch?v=c3BRTlHFpBU</a:t>
            </a:r>
            <a:r>
              <a:rPr lang="en-GB" sz="2400" dirty="0"/>
              <a:t> </a:t>
            </a:r>
          </a:p>
          <a:p>
            <a:endParaRPr lang="en-GB" sz="2400" dirty="0"/>
          </a:p>
        </p:txBody>
      </p:sp>
      <p:pic>
        <p:nvPicPr>
          <p:cNvPr id="22" name="Picture 21" descr="Screen Shot 2018-01-27 at 11.04.21.png">
            <a:hlinkClick r:id="rId4"/>
          </p:cNvPr>
          <p:cNvPicPr>
            <a:picLocks noChangeAspect="1"/>
          </p:cNvPicPr>
          <p:nvPr/>
        </p:nvPicPr>
        <p:blipFill rotWithShape="1">
          <a:blip r:embed="rId5">
            <a:extLst>
              <a:ext uri="{28A0092B-C50C-407E-A947-70E740481C1C}">
                <a14:useLocalDpi xmlns:a14="http://schemas.microsoft.com/office/drawing/2010/main" val="0"/>
              </a:ext>
            </a:extLst>
          </a:blip>
          <a:srcRect l="2805" t="22632" r="37607" b="15645"/>
          <a:stretch/>
        </p:blipFill>
        <p:spPr>
          <a:xfrm>
            <a:off x="6531300" y="3228561"/>
            <a:ext cx="5010104" cy="3243520"/>
          </a:xfrm>
          <a:prstGeom prst="rect">
            <a:avLst/>
          </a:prstGeom>
          <a:ln>
            <a:solidFill>
              <a:schemeClr val="tx1"/>
            </a:solidFill>
          </a:ln>
        </p:spPr>
      </p:pic>
      <p:graphicFrame>
        <p:nvGraphicFramePr>
          <p:cNvPr id="3" name="Table 2"/>
          <p:cNvGraphicFramePr>
            <a:graphicFrameLocks noGrp="1"/>
          </p:cNvGraphicFramePr>
          <p:nvPr>
            <p:extLst>
              <p:ext uri="{D42A27DB-BD31-4B8C-83A1-F6EECF244321}">
                <p14:modId xmlns:p14="http://schemas.microsoft.com/office/powerpoint/2010/main" val="2393723194"/>
              </p:ext>
            </p:extLst>
          </p:nvPr>
        </p:nvGraphicFramePr>
        <p:xfrm>
          <a:off x="2518584" y="3216420"/>
          <a:ext cx="3659484" cy="2255520"/>
        </p:xfrm>
        <a:graphic>
          <a:graphicData uri="http://schemas.openxmlformats.org/drawingml/2006/table">
            <a:tbl>
              <a:tblPr firstRow="1" bandRow="1">
                <a:tableStyleId>{3C2FFA5D-87B4-456A-9821-1D502468CF0F}</a:tableStyleId>
              </a:tblPr>
              <a:tblGrid>
                <a:gridCol w="1829742">
                  <a:extLst>
                    <a:ext uri="{9D8B030D-6E8A-4147-A177-3AD203B41FA5}">
                      <a16:colId xmlns:a16="http://schemas.microsoft.com/office/drawing/2014/main" val="20000"/>
                    </a:ext>
                  </a:extLst>
                </a:gridCol>
                <a:gridCol w="1829742">
                  <a:extLst>
                    <a:ext uri="{9D8B030D-6E8A-4147-A177-3AD203B41FA5}">
                      <a16:colId xmlns:a16="http://schemas.microsoft.com/office/drawing/2014/main" val="20001"/>
                    </a:ext>
                  </a:extLst>
                </a:gridCol>
              </a:tblGrid>
              <a:tr h="370840">
                <a:tc>
                  <a:txBody>
                    <a:bodyPr/>
                    <a:lstStyle/>
                    <a:p>
                      <a:r>
                        <a:rPr lang="en-GB" sz="2800" dirty="0"/>
                        <a:t>Problems</a:t>
                      </a:r>
                      <a:endParaRPr lang="en-GB" sz="2800" dirty="0">
                        <a:solidFill>
                          <a:srgbClr val="000000"/>
                        </a:solidFill>
                      </a:endParaRPr>
                    </a:p>
                  </a:txBody>
                  <a:tcPr/>
                </a:tc>
                <a:tc>
                  <a:txBody>
                    <a:bodyPr/>
                    <a:lstStyle/>
                    <a:p>
                      <a:r>
                        <a:rPr lang="en-GB" sz="2800" dirty="0"/>
                        <a:t>Solutions</a:t>
                      </a:r>
                      <a:endParaRPr lang="en-GB" sz="2800" dirty="0">
                        <a:solidFill>
                          <a:srgbClr val="000000"/>
                        </a:solidFill>
                      </a:endParaRPr>
                    </a:p>
                  </a:txBody>
                  <a:tcPr/>
                </a:tc>
                <a:extLst>
                  <a:ext uri="{0D108BD9-81ED-4DB2-BD59-A6C34878D82A}">
                    <a16:rowId xmlns:a16="http://schemas.microsoft.com/office/drawing/2014/main" val="10000"/>
                  </a:ext>
                </a:extLst>
              </a:tr>
              <a:tr h="370840">
                <a:tc>
                  <a:txBody>
                    <a:bodyPr/>
                    <a:lstStyle/>
                    <a:p>
                      <a:endParaRPr lang="en-GB" dirty="0"/>
                    </a:p>
                    <a:p>
                      <a:endParaRPr lang="en-GB" dirty="0"/>
                    </a:p>
                    <a:p>
                      <a:endParaRPr lang="en-GB" dirty="0"/>
                    </a:p>
                    <a:p>
                      <a:endParaRPr lang="en-GB" dirty="0"/>
                    </a:p>
                    <a:p>
                      <a:endParaRPr lang="en-GB" dirty="0"/>
                    </a:p>
                    <a:p>
                      <a:endParaRPr lang="en-GB" dirty="0"/>
                    </a:p>
                  </a:txBody>
                  <a:tcPr/>
                </a:tc>
                <a:tc>
                  <a:txBody>
                    <a:bodyPr/>
                    <a:lstStyle/>
                    <a:p>
                      <a:endParaRPr lang="en-GB"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20496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104" y="1894933"/>
            <a:ext cx="6720967" cy="3477875"/>
          </a:xfrm>
          <a:prstGeom prst="rect">
            <a:avLst/>
          </a:prstGeom>
          <a:solidFill>
            <a:schemeClr val="bg1"/>
          </a:solidFill>
          <a:ln>
            <a:solidFill>
              <a:schemeClr val="tx1"/>
            </a:solidFill>
          </a:ln>
        </p:spPr>
        <p:txBody>
          <a:bodyPr wrap="square" rtlCol="0">
            <a:spAutoFit/>
          </a:bodyPr>
          <a:lstStyle/>
          <a:p>
            <a:endParaRPr lang="en-GB" sz="2000" dirty="0"/>
          </a:p>
          <a:p>
            <a:r>
              <a:rPr lang="en-GB" sz="2000" dirty="0"/>
              <a:t>BBC David </a:t>
            </a:r>
            <a:r>
              <a:rPr lang="en-GB" sz="2000" dirty="0" err="1"/>
              <a:t>Shukman</a:t>
            </a:r>
            <a:r>
              <a:rPr lang="en-GB" sz="2000" dirty="0"/>
              <a:t> </a:t>
            </a:r>
            <a:r>
              <a:rPr lang="en-GB" sz="2000" dirty="0">
                <a:hlinkClick r:id="rId2"/>
              </a:rPr>
              <a:t>http://www.bbc.co.uk/news/science-environment-18552512</a:t>
            </a:r>
            <a:endParaRPr lang="en-GB" sz="2000" dirty="0"/>
          </a:p>
          <a:p>
            <a:endParaRPr lang="en-GB" sz="2000" dirty="0"/>
          </a:p>
          <a:p>
            <a:r>
              <a:rPr lang="en-GB" sz="2000" dirty="0"/>
              <a:t>Class clips Rio  </a:t>
            </a:r>
            <a:r>
              <a:rPr lang="en-GB" sz="2000" dirty="0">
                <a:hlinkClick r:id="rId3"/>
              </a:rPr>
              <a:t>http://www.bbc.co.uk/education/clips/zgp4d2p</a:t>
            </a:r>
            <a:endParaRPr lang="en-GB" sz="2000" dirty="0"/>
          </a:p>
          <a:p>
            <a:endParaRPr lang="en-GB" sz="2000" dirty="0"/>
          </a:p>
          <a:p>
            <a:r>
              <a:rPr lang="en-GB" sz="2000" dirty="0" err="1"/>
              <a:t>Aljezera</a:t>
            </a:r>
            <a:r>
              <a:rPr lang="en-GB" sz="2000" dirty="0"/>
              <a:t>: Good morning </a:t>
            </a:r>
            <a:r>
              <a:rPr lang="en-GB" sz="2000" dirty="0" err="1"/>
              <a:t>Rocinha</a:t>
            </a:r>
            <a:r>
              <a:rPr lang="en-GB" sz="2000" dirty="0"/>
              <a:t> Witness Ep12 2014</a:t>
            </a:r>
          </a:p>
          <a:p>
            <a:r>
              <a:rPr lang="en-GB" sz="2000" dirty="0">
                <a:hlinkClick r:id="rId4"/>
              </a:rPr>
              <a:t>https://www.youtube.com/watch?v=AjkzPyKaTZs</a:t>
            </a:r>
            <a:r>
              <a:rPr lang="en-GB" sz="2000" dirty="0"/>
              <a:t> </a:t>
            </a:r>
          </a:p>
          <a:p>
            <a:r>
              <a:rPr lang="mr-IN" sz="2000" dirty="0"/>
              <a:t>…………………………………………………………</a:t>
            </a:r>
            <a:r>
              <a:rPr lang="en-GB" sz="2000" dirty="0"/>
              <a:t>.</a:t>
            </a:r>
          </a:p>
          <a:p>
            <a:r>
              <a:rPr lang="en-GB" sz="2000" dirty="0"/>
              <a:t>Slumming it: Kevin McCloud 48 </a:t>
            </a:r>
            <a:r>
              <a:rPr lang="en-GB" sz="2000" dirty="0" err="1"/>
              <a:t>minutes</a:t>
            </a:r>
            <a:r>
              <a:rPr lang="en-GB" sz="2000" dirty="0" err="1">
                <a:hlinkClick r:id="rId5"/>
              </a:rPr>
              <a:t>http</a:t>
            </a:r>
            <a:r>
              <a:rPr lang="en-GB" sz="2000" dirty="0">
                <a:hlinkClick r:id="rId5"/>
              </a:rPr>
              <a:t>://www.youtube.com/watch_popup?v=Im0tHRs9Bng</a:t>
            </a:r>
            <a:endParaRPr lang="en-GB" sz="2000" dirty="0"/>
          </a:p>
        </p:txBody>
      </p:sp>
      <p:pic>
        <p:nvPicPr>
          <p:cNvPr id="3" name="Picture 2" descr="Screen Shot 2018-01-27 at 10.54.40.png">
            <a:hlinkClick r:id="rId6"/>
          </p:cNvPr>
          <p:cNvPicPr>
            <a:picLocks noChangeAspect="1"/>
          </p:cNvPicPr>
          <p:nvPr/>
        </p:nvPicPr>
        <p:blipFill rotWithShape="1">
          <a:blip r:embed="rId7">
            <a:extLst>
              <a:ext uri="{28A0092B-C50C-407E-A947-70E740481C1C}">
                <a14:useLocalDpi xmlns:a14="http://schemas.microsoft.com/office/drawing/2010/main" val="0"/>
              </a:ext>
            </a:extLst>
          </a:blip>
          <a:srcRect l="2804" t="16117" r="37823" b="14274"/>
          <a:stretch/>
        </p:blipFill>
        <p:spPr>
          <a:xfrm>
            <a:off x="7226126" y="2699555"/>
            <a:ext cx="2234368" cy="1637242"/>
          </a:xfrm>
          <a:prstGeom prst="rect">
            <a:avLst/>
          </a:prstGeom>
          <a:ln>
            <a:solidFill>
              <a:schemeClr val="tx1"/>
            </a:solidFill>
          </a:ln>
        </p:spPr>
      </p:pic>
      <p:pic>
        <p:nvPicPr>
          <p:cNvPr id="4" name="Picture 3" descr="Screen Shot 2018-01-27 at 11.01.05.png">
            <a:hlinkClick r:id="rId2"/>
          </p:cNvPr>
          <p:cNvPicPr>
            <a:picLocks noChangeAspect="1"/>
          </p:cNvPicPr>
          <p:nvPr/>
        </p:nvPicPr>
        <p:blipFill rotWithShape="1">
          <a:blip r:embed="rId8">
            <a:extLst>
              <a:ext uri="{28A0092B-C50C-407E-A947-70E740481C1C}">
                <a14:useLocalDpi xmlns:a14="http://schemas.microsoft.com/office/drawing/2010/main" val="0"/>
              </a:ext>
            </a:extLst>
          </a:blip>
          <a:srcRect l="3234" t="18174" r="38036" b="21475"/>
          <a:stretch/>
        </p:blipFill>
        <p:spPr>
          <a:xfrm>
            <a:off x="9572653" y="2679787"/>
            <a:ext cx="2404084" cy="1544022"/>
          </a:xfrm>
          <a:prstGeom prst="rect">
            <a:avLst/>
          </a:prstGeom>
          <a:ln>
            <a:solidFill>
              <a:schemeClr val="tx1"/>
            </a:solidFill>
          </a:ln>
        </p:spPr>
      </p:pic>
      <p:pic>
        <p:nvPicPr>
          <p:cNvPr id="6" name="Picture 5" descr="Screen Shot 2018-01-28 at 15.19.09.png">
            <a:hlinkClick r:id="rId4"/>
          </p:cNvPr>
          <p:cNvPicPr>
            <a:picLocks noChangeAspect="1"/>
          </p:cNvPicPr>
          <p:nvPr/>
        </p:nvPicPr>
        <p:blipFill rotWithShape="1">
          <a:blip r:embed="rId9">
            <a:extLst>
              <a:ext uri="{28A0092B-C50C-407E-A947-70E740481C1C}">
                <a14:useLocalDpi xmlns:a14="http://schemas.microsoft.com/office/drawing/2010/main" val="0"/>
              </a:ext>
            </a:extLst>
          </a:blip>
          <a:srcRect l="3661" t="13373" r="740" b="25589"/>
          <a:stretch/>
        </p:blipFill>
        <p:spPr>
          <a:xfrm>
            <a:off x="7216553" y="4842842"/>
            <a:ext cx="4411642" cy="1760464"/>
          </a:xfrm>
          <a:prstGeom prst="rect">
            <a:avLst/>
          </a:prstGeom>
        </p:spPr>
      </p:pic>
    </p:spTree>
    <p:extLst>
      <p:ext uri="{BB962C8B-B14F-4D97-AF65-F5344CB8AC3E}">
        <p14:creationId xmlns:p14="http://schemas.microsoft.com/office/powerpoint/2010/main" val="3436149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680" y="802168"/>
            <a:ext cx="11830647" cy="6001642"/>
          </a:xfrm>
          <a:prstGeom prst="rect">
            <a:avLst/>
          </a:prstGeom>
          <a:solidFill>
            <a:schemeClr val="bg1"/>
          </a:solidFill>
          <a:ln>
            <a:solidFill>
              <a:schemeClr val="tx1"/>
            </a:solidFill>
          </a:ln>
        </p:spPr>
        <p:txBody>
          <a:bodyPr wrap="square" rtlCol="0">
            <a:spAutoFit/>
          </a:bodyPr>
          <a:lstStyle/>
          <a:p>
            <a:r>
              <a:rPr lang="en-GB" sz="2400" b="1" u="sng" dirty="0"/>
              <a:t>Video notes (and other added details): </a:t>
            </a:r>
          </a:p>
          <a:p>
            <a:pPr marL="342900" indent="-342900">
              <a:buFont typeface="Wingdings" charset="2"/>
              <a:buChar char="²"/>
            </a:pPr>
            <a:r>
              <a:rPr lang="en-GB" sz="2400" dirty="0"/>
              <a:t>People of the asphalt = rich area planned by city planners</a:t>
            </a:r>
          </a:p>
          <a:p>
            <a:pPr marL="342900" indent="-342900">
              <a:buFont typeface="Wingdings" charset="2"/>
              <a:buChar char="²"/>
            </a:pPr>
            <a:r>
              <a:rPr lang="en-GB" sz="2400" dirty="0"/>
              <a:t>People of the hill = poorer area not planned illegal housing</a:t>
            </a:r>
          </a:p>
          <a:p>
            <a:pPr marL="342900" indent="-342900">
              <a:buFont typeface="Wingdings" charset="2"/>
              <a:buChar char="²"/>
            </a:pPr>
            <a:r>
              <a:rPr lang="en-GB" sz="2400" dirty="0"/>
              <a:t>Favelas = </a:t>
            </a:r>
            <a:r>
              <a:rPr lang="en-GB" sz="2400" b="1" dirty="0"/>
              <a:t>informal housing </a:t>
            </a:r>
            <a:r>
              <a:rPr lang="en-GB" sz="2400" dirty="0"/>
              <a:t>home to drug gangs, creative &amp; resourceful people. Built </a:t>
            </a:r>
            <a:r>
              <a:rPr lang="en-GB" sz="2400" b="1" dirty="0"/>
              <a:t>without public authority</a:t>
            </a:r>
            <a:r>
              <a:rPr lang="en-GB" sz="2400" dirty="0"/>
              <a:t> and </a:t>
            </a:r>
            <a:r>
              <a:rPr lang="en-GB" sz="2400" b="1" dirty="0"/>
              <a:t>without public services </a:t>
            </a:r>
            <a:r>
              <a:rPr lang="en-GB" sz="2400" dirty="0"/>
              <a:t>and </a:t>
            </a:r>
            <a:r>
              <a:rPr lang="en-GB" sz="2400" b="1" dirty="0"/>
              <a:t>infrastructure</a:t>
            </a:r>
            <a:r>
              <a:rPr lang="en-GB" sz="2400" dirty="0"/>
              <a:t> like </a:t>
            </a:r>
            <a:r>
              <a:rPr lang="en-GB" sz="2400" b="1" dirty="0"/>
              <a:t>plumping, safe</a:t>
            </a:r>
            <a:r>
              <a:rPr lang="en-GB" sz="2400" dirty="0"/>
              <a:t> </a:t>
            </a:r>
            <a:r>
              <a:rPr lang="en-GB" sz="2400" b="1" dirty="0"/>
              <a:t>electricity </a:t>
            </a:r>
            <a:r>
              <a:rPr lang="en-GB" sz="2400" dirty="0"/>
              <a:t>and</a:t>
            </a:r>
            <a:r>
              <a:rPr lang="en-GB" sz="2400" b="1" dirty="0"/>
              <a:t> rubbish collection </a:t>
            </a:r>
          </a:p>
          <a:p>
            <a:pPr marL="342900" indent="-342900">
              <a:buFont typeface="Wingdings" charset="2"/>
              <a:buChar char="²"/>
            </a:pPr>
            <a:r>
              <a:rPr lang="en-GB" sz="2400" dirty="0"/>
              <a:t>Rio had many slaves, slavery ended in 1888 and they built their own informal communities. The favelas they made have </a:t>
            </a:r>
            <a:r>
              <a:rPr lang="en-GB" sz="2400" b="1" dirty="0"/>
              <a:t>increased in size </a:t>
            </a:r>
            <a:r>
              <a:rPr lang="en-GB" sz="2400" dirty="0"/>
              <a:t>due to </a:t>
            </a:r>
            <a:r>
              <a:rPr lang="en-GB" sz="2400" b="1" dirty="0"/>
              <a:t>migration</a:t>
            </a:r>
            <a:r>
              <a:rPr lang="en-GB" sz="2400" dirty="0"/>
              <a:t> of </a:t>
            </a:r>
            <a:r>
              <a:rPr lang="en-GB" sz="2400" b="1" dirty="0"/>
              <a:t>rural</a:t>
            </a:r>
            <a:r>
              <a:rPr lang="en-GB" sz="2400" dirty="0"/>
              <a:t> Brazilians </a:t>
            </a:r>
            <a:r>
              <a:rPr lang="en-GB" sz="2400" b="1" dirty="0"/>
              <a:t>looking for work</a:t>
            </a:r>
            <a:r>
              <a:rPr lang="en-GB" sz="2400" dirty="0"/>
              <a:t>.</a:t>
            </a:r>
          </a:p>
          <a:p>
            <a:pPr marL="342900" indent="-342900">
              <a:buFont typeface="Wingdings" charset="2"/>
              <a:buChar char="²"/>
            </a:pPr>
            <a:r>
              <a:rPr lang="en-GB" sz="2400" dirty="0"/>
              <a:t>25% of Rio lives in a favela. There are more than 1000 favelas in Rio (1600 in São Paulo another major city in Brazil), the biggest two are: </a:t>
            </a:r>
            <a:r>
              <a:rPr lang="en-GB" sz="2400" dirty="0" err="1"/>
              <a:t>Rocinha</a:t>
            </a:r>
            <a:r>
              <a:rPr lang="en-GB" sz="2400" dirty="0"/>
              <a:t> and Morro de </a:t>
            </a:r>
            <a:r>
              <a:rPr lang="en-GB" sz="2400" dirty="0" err="1"/>
              <a:t>Alemão</a:t>
            </a:r>
            <a:r>
              <a:rPr lang="en-GB" sz="2400" dirty="0"/>
              <a:t> each with populations over 100,000 people. Others include: </a:t>
            </a:r>
            <a:r>
              <a:rPr lang="en-GB" sz="2400" dirty="0" err="1"/>
              <a:t>Vidigal</a:t>
            </a:r>
            <a:r>
              <a:rPr lang="en-GB" sz="2400" dirty="0"/>
              <a:t>, </a:t>
            </a:r>
            <a:r>
              <a:rPr lang="en-GB" sz="2400" dirty="0" err="1"/>
              <a:t>Maré</a:t>
            </a:r>
            <a:r>
              <a:rPr lang="en-GB" sz="2400" dirty="0"/>
              <a:t>, </a:t>
            </a:r>
            <a:r>
              <a:rPr lang="en-GB" sz="2400" dirty="0" err="1"/>
              <a:t>Providencia</a:t>
            </a:r>
            <a:r>
              <a:rPr lang="en-GB" sz="2400" dirty="0"/>
              <a:t>,, Santa Marta.</a:t>
            </a:r>
          </a:p>
          <a:p>
            <a:pPr marL="342900" indent="-342900">
              <a:buFont typeface="Wingdings" charset="2"/>
              <a:buChar char="²"/>
            </a:pPr>
            <a:r>
              <a:rPr lang="en-GB" sz="2400" b="1" dirty="0"/>
              <a:t>Individuals taking ownership of land</a:t>
            </a:r>
            <a:r>
              <a:rPr lang="en-GB" sz="2400" dirty="0"/>
              <a:t>, cleaning up trash and </a:t>
            </a:r>
            <a:r>
              <a:rPr lang="en-GB" sz="2400" b="1" dirty="0"/>
              <a:t>growing fruit and veg </a:t>
            </a:r>
            <a:r>
              <a:rPr lang="en-GB" sz="2400" dirty="0"/>
              <a:t>gardens, reusing trash for other purposes like landscaping</a:t>
            </a:r>
          </a:p>
          <a:p>
            <a:pPr marL="342900" indent="-342900">
              <a:buFont typeface="Wingdings" charset="2"/>
              <a:buChar char="²"/>
            </a:pPr>
            <a:r>
              <a:rPr lang="en-GB" sz="2400" dirty="0"/>
              <a:t>Lots of creativity</a:t>
            </a:r>
          </a:p>
          <a:p>
            <a:pPr marL="342900" indent="-342900">
              <a:buFont typeface="Wingdings" charset="2"/>
              <a:buChar char="²"/>
            </a:pPr>
            <a:r>
              <a:rPr lang="en-GB" sz="2400" dirty="0" err="1"/>
              <a:t>Rocinha</a:t>
            </a:r>
            <a:r>
              <a:rPr lang="en-GB" sz="2400" dirty="0"/>
              <a:t> is a fully functioning city within a city </a:t>
            </a:r>
          </a:p>
        </p:txBody>
      </p:sp>
    </p:spTree>
    <p:extLst>
      <p:ext uri="{BB962C8B-B14F-4D97-AF65-F5344CB8AC3E}">
        <p14:creationId xmlns:p14="http://schemas.microsoft.com/office/powerpoint/2010/main" val="4229567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389" y="846806"/>
            <a:ext cx="11763807" cy="6001642"/>
          </a:xfrm>
          <a:prstGeom prst="rect">
            <a:avLst/>
          </a:prstGeom>
          <a:solidFill>
            <a:schemeClr val="bg1"/>
          </a:solidFill>
          <a:ln>
            <a:solidFill>
              <a:schemeClr val="tx1"/>
            </a:solidFill>
          </a:ln>
        </p:spPr>
        <p:txBody>
          <a:bodyPr wrap="square">
            <a:spAutoFit/>
          </a:bodyPr>
          <a:lstStyle/>
          <a:p>
            <a:r>
              <a:rPr lang="en-GB" sz="2400" b="1" u="sng" dirty="0"/>
              <a:t>Video notes continued</a:t>
            </a:r>
            <a:r>
              <a:rPr lang="mr-IN" sz="2400" b="1" u="sng" dirty="0"/>
              <a:t>…</a:t>
            </a:r>
            <a:endParaRPr lang="en-GB" sz="2400" b="1" u="sng" dirty="0"/>
          </a:p>
          <a:p>
            <a:pPr marL="342900" indent="-342900">
              <a:buFont typeface="Wingdings" charset="2"/>
              <a:buChar char="²"/>
            </a:pPr>
            <a:r>
              <a:rPr lang="en-GB" sz="2400" b="1" dirty="0"/>
              <a:t>Art centres </a:t>
            </a:r>
            <a:r>
              <a:rPr lang="en-GB" sz="2400" dirty="0"/>
              <a:t>for young people</a:t>
            </a:r>
            <a:endParaRPr lang="en-GB" sz="2400" b="1" dirty="0"/>
          </a:p>
          <a:p>
            <a:pPr marL="342900" indent="-342900">
              <a:buFont typeface="Wingdings" charset="2"/>
              <a:buChar char="²"/>
            </a:pPr>
            <a:r>
              <a:rPr lang="en-GB" sz="2400" b="1" dirty="0"/>
              <a:t>Photography</a:t>
            </a:r>
            <a:r>
              <a:rPr lang="en-GB" sz="2400" dirty="0"/>
              <a:t> of life in the favela used as a </a:t>
            </a:r>
            <a:r>
              <a:rPr lang="en-GB" sz="2400" b="1" dirty="0"/>
              <a:t>weapon against the foul play </a:t>
            </a:r>
            <a:r>
              <a:rPr lang="en-GB" sz="2400" dirty="0"/>
              <a:t>of </a:t>
            </a:r>
            <a:r>
              <a:rPr lang="en-GB" sz="2400" b="1" dirty="0"/>
              <a:t>police</a:t>
            </a:r>
            <a:r>
              <a:rPr lang="en-GB" sz="2400" dirty="0"/>
              <a:t> and </a:t>
            </a:r>
            <a:r>
              <a:rPr lang="en-GB" sz="2400" b="1" dirty="0"/>
              <a:t>drug cartels</a:t>
            </a:r>
          </a:p>
          <a:p>
            <a:pPr marL="342900" indent="-342900">
              <a:buFont typeface="Wingdings" charset="2"/>
              <a:buChar char="²"/>
            </a:pPr>
            <a:r>
              <a:rPr lang="en-GB" sz="2400" dirty="0"/>
              <a:t>People feel like they have been </a:t>
            </a:r>
            <a:r>
              <a:rPr lang="en-GB" sz="2400" b="1" dirty="0"/>
              <a:t>forgotten</a:t>
            </a:r>
            <a:r>
              <a:rPr lang="en-GB" sz="2400" dirty="0"/>
              <a:t> about by the </a:t>
            </a:r>
            <a:r>
              <a:rPr lang="en-GB" sz="2400" b="1" dirty="0"/>
              <a:t>government and authorities</a:t>
            </a:r>
            <a:r>
              <a:rPr lang="en-GB" sz="2400" dirty="0"/>
              <a:t>, so they have survived in their own way, many Non Governmental Organisations (NGOs) go to help in different ways in favelas.</a:t>
            </a:r>
          </a:p>
          <a:p>
            <a:pPr marL="342900" indent="-342900">
              <a:buFont typeface="Wingdings" charset="2"/>
              <a:buChar char="²"/>
            </a:pPr>
            <a:r>
              <a:rPr lang="en-GB" sz="2400" b="1" dirty="0"/>
              <a:t>Gangs</a:t>
            </a:r>
            <a:r>
              <a:rPr lang="en-GB" sz="2400" dirty="0"/>
              <a:t> including the </a:t>
            </a:r>
            <a:r>
              <a:rPr lang="en-GB" sz="2400" b="1" dirty="0"/>
              <a:t>red command </a:t>
            </a:r>
            <a:r>
              <a:rPr lang="en-GB" sz="2400" dirty="0"/>
              <a:t>(</a:t>
            </a:r>
            <a:r>
              <a:rPr lang="en-GB" sz="2400" dirty="0" err="1"/>
              <a:t>Comando</a:t>
            </a:r>
            <a:r>
              <a:rPr lang="en-GB" sz="2400" dirty="0"/>
              <a:t> </a:t>
            </a:r>
            <a:r>
              <a:rPr lang="en-GB" sz="2400" dirty="0" err="1"/>
              <a:t>Vermelho</a:t>
            </a:r>
            <a:r>
              <a:rPr lang="en-GB" sz="2400" dirty="0"/>
              <a:t> in Portuguese)  formed in 1969 started as a left wing political rebellion but now engaged mostly in </a:t>
            </a:r>
            <a:r>
              <a:rPr lang="en-GB" sz="2400" b="1" dirty="0"/>
              <a:t>arms (weapons) and drug trafficking</a:t>
            </a:r>
            <a:r>
              <a:rPr lang="en-GB" sz="2400" dirty="0"/>
              <a:t>.</a:t>
            </a:r>
          </a:p>
          <a:p>
            <a:pPr marL="342900" indent="-342900">
              <a:buFont typeface="Wingdings" charset="2"/>
              <a:buChar char="²"/>
            </a:pPr>
            <a:r>
              <a:rPr lang="en-GB" sz="2400" dirty="0"/>
              <a:t>Favelas can be </a:t>
            </a:r>
            <a:r>
              <a:rPr lang="en-GB" sz="2400" b="1" dirty="0"/>
              <a:t>dysfunctional</a:t>
            </a:r>
            <a:r>
              <a:rPr lang="en-GB" sz="2400" dirty="0"/>
              <a:t> due to </a:t>
            </a:r>
            <a:r>
              <a:rPr lang="en-GB" sz="2400" b="1" dirty="0"/>
              <a:t>lack of regulation </a:t>
            </a:r>
          </a:p>
          <a:p>
            <a:pPr marL="342900" indent="-342900">
              <a:buFont typeface="Wingdings" charset="2"/>
              <a:buChar char="²"/>
            </a:pPr>
            <a:r>
              <a:rPr lang="en-GB" sz="2400" b="1" u="sng" dirty="0"/>
              <a:t>Pacification</a:t>
            </a:r>
            <a:r>
              <a:rPr lang="en-GB" sz="2400" dirty="0"/>
              <a:t>, police trying to get rid of gangs, but causes </a:t>
            </a:r>
            <a:r>
              <a:rPr lang="en-GB" sz="2400" b="1" u="sng" dirty="0"/>
              <a:t>1 death in every 23 arrests</a:t>
            </a:r>
            <a:r>
              <a:rPr lang="en-GB" sz="2400" dirty="0"/>
              <a:t>, worked in some but not all favelas. Police Pacification Units started in 2008 (</a:t>
            </a:r>
            <a:r>
              <a:rPr lang="en-GB" sz="2400" dirty="0" err="1"/>
              <a:t>Unidade</a:t>
            </a:r>
            <a:r>
              <a:rPr lang="en-GB" sz="2400" dirty="0"/>
              <a:t> de </a:t>
            </a:r>
            <a:r>
              <a:rPr lang="en-GB" sz="2400" dirty="0" err="1"/>
              <a:t>Polícia</a:t>
            </a:r>
            <a:r>
              <a:rPr lang="en-GB" sz="2400" dirty="0"/>
              <a:t> </a:t>
            </a:r>
            <a:r>
              <a:rPr lang="en-GB" sz="2400" dirty="0" err="1"/>
              <a:t>Pacificadora</a:t>
            </a:r>
            <a:r>
              <a:rPr lang="en-GB" sz="2400" dirty="0"/>
              <a:t> = UPPs)</a:t>
            </a:r>
          </a:p>
          <a:p>
            <a:pPr marL="342900" indent="-342900">
              <a:buFont typeface="Wingdings" charset="2"/>
              <a:buChar char="²"/>
            </a:pPr>
            <a:r>
              <a:rPr lang="en-GB" sz="2400" dirty="0"/>
              <a:t>6% of Brazilians live in a favela (2010 data) life expectancy is 48 years in a favela but 68 in the rest of Brazil.</a:t>
            </a:r>
          </a:p>
        </p:txBody>
      </p:sp>
    </p:spTree>
    <p:extLst>
      <p:ext uri="{BB962C8B-B14F-4D97-AF65-F5344CB8AC3E}">
        <p14:creationId xmlns:p14="http://schemas.microsoft.com/office/powerpoint/2010/main" val="1507407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6350" y="2841991"/>
            <a:ext cx="3870497" cy="944166"/>
          </a:xfrm>
          <a:solidFill>
            <a:schemeClr val="bg1"/>
          </a:solidFill>
          <a:ln>
            <a:solidFill>
              <a:schemeClr val="tx1"/>
            </a:solidFill>
          </a:ln>
        </p:spPr>
        <p:txBody>
          <a:bodyPr>
            <a:normAutofit/>
          </a:bodyPr>
          <a:lstStyle/>
          <a:p>
            <a:r>
              <a:rPr lang="en-GB" dirty="0"/>
              <a:t>Migration to Rio</a:t>
            </a:r>
          </a:p>
        </p:txBody>
      </p:sp>
      <p:cxnSp>
        <p:nvCxnSpPr>
          <p:cNvPr id="6" name="Straight Arrow Connector 5"/>
          <p:cNvCxnSpPr/>
          <p:nvPr/>
        </p:nvCxnSpPr>
        <p:spPr>
          <a:xfrm flipH="1" flipV="1">
            <a:off x="1951750" y="2429820"/>
            <a:ext cx="1248139" cy="1008112"/>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25490" y="922027"/>
            <a:ext cx="3231899" cy="1477327"/>
          </a:xfrm>
          <a:prstGeom prst="rect">
            <a:avLst/>
          </a:prstGeom>
          <a:solidFill>
            <a:schemeClr val="bg1"/>
          </a:solidFill>
          <a:ln>
            <a:solidFill>
              <a:schemeClr val="tx1"/>
            </a:solidFill>
          </a:ln>
        </p:spPr>
        <p:txBody>
          <a:bodyPr wrap="square" rtlCol="0">
            <a:spAutoFit/>
          </a:bodyPr>
          <a:lstStyle/>
          <a:p>
            <a:pPr lvl="0"/>
            <a:r>
              <a:rPr lang="en-GB" sz="2400" dirty="0"/>
              <a:t>1920s - industrialisation attracted new migrant populations. - jobs </a:t>
            </a:r>
          </a:p>
          <a:p>
            <a:endParaRPr lang="en-GB" dirty="0"/>
          </a:p>
        </p:txBody>
      </p:sp>
      <p:cxnSp>
        <p:nvCxnSpPr>
          <p:cNvPr id="9" name="Straight Arrow Connector 8"/>
          <p:cNvCxnSpPr/>
          <p:nvPr/>
        </p:nvCxnSpPr>
        <p:spPr>
          <a:xfrm flipV="1">
            <a:off x="4390993" y="1834288"/>
            <a:ext cx="336457" cy="955917"/>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868568" y="705495"/>
            <a:ext cx="3269232" cy="1846659"/>
          </a:xfrm>
          <a:prstGeom prst="rect">
            <a:avLst/>
          </a:prstGeom>
          <a:solidFill>
            <a:schemeClr val="bg1"/>
          </a:solidFill>
          <a:ln>
            <a:solidFill>
              <a:schemeClr val="tx1"/>
            </a:solidFill>
          </a:ln>
        </p:spPr>
        <p:txBody>
          <a:bodyPr wrap="square" rtlCol="0">
            <a:spAutoFit/>
          </a:bodyPr>
          <a:lstStyle/>
          <a:p>
            <a:r>
              <a:rPr lang="en-GB" sz="2400" dirty="0"/>
              <a:t>Industries moved to suburbs and workers commuted from the core to the periphery</a:t>
            </a:r>
          </a:p>
          <a:p>
            <a:pPr lvl="0"/>
            <a:endParaRPr lang="en-GB" dirty="0"/>
          </a:p>
        </p:txBody>
      </p:sp>
      <p:cxnSp>
        <p:nvCxnSpPr>
          <p:cNvPr id="13" name="Straight Arrow Connector 12"/>
          <p:cNvCxnSpPr/>
          <p:nvPr/>
        </p:nvCxnSpPr>
        <p:spPr>
          <a:xfrm flipV="1">
            <a:off x="7973343" y="1986197"/>
            <a:ext cx="768085" cy="1008112"/>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391178" y="4068267"/>
            <a:ext cx="384043" cy="827672"/>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4608800" y="4037567"/>
            <a:ext cx="480053" cy="797793"/>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040899" y="2821881"/>
            <a:ext cx="2985525" cy="2585323"/>
          </a:xfrm>
          <a:prstGeom prst="rect">
            <a:avLst/>
          </a:prstGeom>
          <a:solidFill>
            <a:schemeClr val="bg1"/>
          </a:solidFill>
          <a:ln>
            <a:solidFill>
              <a:schemeClr val="tx1"/>
            </a:solidFill>
          </a:ln>
        </p:spPr>
        <p:txBody>
          <a:bodyPr wrap="square" rtlCol="0">
            <a:spAutoFit/>
          </a:bodyPr>
          <a:lstStyle/>
          <a:p>
            <a:pPr lvl="0"/>
            <a:r>
              <a:rPr lang="en-GB" sz="2400" dirty="0"/>
              <a:t>1950s suburbs so crowded  - only areas left were swamps, steep hills, mangroves and river banks </a:t>
            </a:r>
            <a:r>
              <a:rPr lang="en-GB" sz="2400" dirty="0">
                <a:sym typeface="Wingdings" panose="05000000000000000000" pitchFamily="2" charset="2"/>
              </a:rPr>
              <a:t> favelas (shanty towns)</a:t>
            </a:r>
            <a:endParaRPr lang="en-GB" sz="2400" dirty="0"/>
          </a:p>
          <a:p>
            <a:endParaRPr lang="en-GB" dirty="0"/>
          </a:p>
        </p:txBody>
      </p:sp>
      <p:sp>
        <p:nvSpPr>
          <p:cNvPr id="25" name="Rectangle 24"/>
          <p:cNvSpPr/>
          <p:nvPr/>
        </p:nvSpPr>
        <p:spPr>
          <a:xfrm>
            <a:off x="8925508" y="888453"/>
            <a:ext cx="3086208" cy="1569660"/>
          </a:xfrm>
          <a:prstGeom prst="rect">
            <a:avLst/>
          </a:prstGeom>
          <a:solidFill>
            <a:schemeClr val="bg1"/>
          </a:solidFill>
          <a:ln>
            <a:solidFill>
              <a:schemeClr val="tx1"/>
            </a:solidFill>
          </a:ln>
        </p:spPr>
        <p:txBody>
          <a:bodyPr wrap="square">
            <a:spAutoFit/>
          </a:bodyPr>
          <a:lstStyle/>
          <a:p>
            <a:pPr lvl="0"/>
            <a:r>
              <a:rPr lang="en-GB" sz="2400" dirty="0"/>
              <a:t>1940 -1960 saw growth rate of 3% due to immigration and high fertility rates</a:t>
            </a:r>
          </a:p>
        </p:txBody>
      </p:sp>
      <p:sp>
        <p:nvSpPr>
          <p:cNvPr id="26" name="TextBox 25"/>
          <p:cNvSpPr txBox="1"/>
          <p:nvPr/>
        </p:nvSpPr>
        <p:spPr>
          <a:xfrm>
            <a:off x="6554912" y="5568207"/>
            <a:ext cx="3858313" cy="1107996"/>
          </a:xfrm>
          <a:prstGeom prst="rect">
            <a:avLst/>
          </a:prstGeom>
          <a:solidFill>
            <a:schemeClr val="bg1"/>
          </a:solidFill>
          <a:ln>
            <a:solidFill>
              <a:schemeClr val="tx1"/>
            </a:solidFill>
          </a:ln>
        </p:spPr>
        <p:txBody>
          <a:bodyPr wrap="square" rtlCol="0">
            <a:spAutoFit/>
          </a:bodyPr>
          <a:lstStyle/>
          <a:p>
            <a:pPr lvl="0"/>
            <a:r>
              <a:rPr lang="en-GB" sz="2400" dirty="0"/>
              <a:t>1960s – growth of 30%  due to rural – urban migration</a:t>
            </a:r>
          </a:p>
          <a:p>
            <a:endParaRPr lang="en-GB" dirty="0"/>
          </a:p>
        </p:txBody>
      </p:sp>
      <p:sp>
        <p:nvSpPr>
          <p:cNvPr id="27" name="Rectangle 26"/>
          <p:cNvSpPr/>
          <p:nvPr/>
        </p:nvSpPr>
        <p:spPr>
          <a:xfrm>
            <a:off x="2992167" y="4919008"/>
            <a:ext cx="3315062" cy="1569660"/>
          </a:xfrm>
          <a:prstGeom prst="rect">
            <a:avLst/>
          </a:prstGeom>
          <a:solidFill>
            <a:schemeClr val="bg1"/>
          </a:solidFill>
          <a:ln>
            <a:solidFill>
              <a:schemeClr val="tx1"/>
            </a:solidFill>
          </a:ln>
        </p:spPr>
        <p:txBody>
          <a:bodyPr wrap="square">
            <a:spAutoFit/>
          </a:bodyPr>
          <a:lstStyle/>
          <a:p>
            <a:r>
              <a:rPr lang="en-GB" sz="2400" dirty="0"/>
              <a:t>Since 1990, decrease in BR and DR so decreasing growth, and increasing number of elderly</a:t>
            </a:r>
          </a:p>
        </p:txBody>
      </p:sp>
      <p:sp>
        <p:nvSpPr>
          <p:cNvPr id="29" name="Rectangle 28"/>
          <p:cNvSpPr/>
          <p:nvPr/>
        </p:nvSpPr>
        <p:spPr>
          <a:xfrm>
            <a:off x="0" y="3961949"/>
            <a:ext cx="2885993" cy="1569660"/>
          </a:xfrm>
          <a:prstGeom prst="rect">
            <a:avLst/>
          </a:prstGeom>
          <a:solidFill>
            <a:schemeClr val="bg1"/>
          </a:solidFill>
          <a:ln>
            <a:solidFill>
              <a:schemeClr val="tx1"/>
            </a:solidFill>
          </a:ln>
        </p:spPr>
        <p:txBody>
          <a:bodyPr wrap="square">
            <a:spAutoFit/>
          </a:bodyPr>
          <a:lstStyle/>
          <a:p>
            <a:r>
              <a:rPr lang="en-GB" sz="2400" dirty="0"/>
              <a:t>Pop increased to 6.32m in 2010  with pop density of 1485 per km2</a:t>
            </a:r>
          </a:p>
        </p:txBody>
      </p:sp>
      <p:cxnSp>
        <p:nvCxnSpPr>
          <p:cNvPr id="33" name="Straight Arrow Connector 32"/>
          <p:cNvCxnSpPr/>
          <p:nvPr/>
        </p:nvCxnSpPr>
        <p:spPr>
          <a:xfrm flipH="1">
            <a:off x="2869398" y="3943008"/>
            <a:ext cx="683712" cy="501610"/>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013972" y="3115392"/>
            <a:ext cx="970536" cy="153402"/>
          </a:xfrm>
          <a:prstGeom prst="straightConnector1">
            <a:avLst/>
          </a:prstGeom>
          <a:ln w="76200" cmpd="sng">
            <a:solidFill>
              <a:schemeClr val="accent4"/>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8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24" grpId="0" animBg="1"/>
      <p:bldP spid="25" grpId="0" animBg="1"/>
      <p:bldP spid="26" grpId="0" animBg="1"/>
      <p:bldP spid="27"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07394" y="1124653"/>
            <a:ext cx="11339444" cy="4941637"/>
          </a:xfrm>
          <a:solidFill>
            <a:schemeClr val="bg1"/>
          </a:solidFill>
          <a:ln>
            <a:solidFill>
              <a:schemeClr val="tx1"/>
            </a:solidFill>
          </a:ln>
        </p:spPr>
        <p:txBody>
          <a:bodyPr>
            <a:noAutofit/>
          </a:bodyPr>
          <a:lstStyle/>
          <a:p>
            <a:pPr marL="0" indent="0">
              <a:buNone/>
            </a:pPr>
            <a:r>
              <a:rPr lang="en-GB" b="1" u="sng" dirty="0"/>
              <a:t>Problems: </a:t>
            </a:r>
          </a:p>
          <a:p>
            <a:pPr marL="0" indent="0">
              <a:buNone/>
            </a:pPr>
            <a:r>
              <a:rPr lang="en-GB" sz="2000" b="1" u="sng" dirty="0"/>
              <a:t>Housing: </a:t>
            </a:r>
            <a:r>
              <a:rPr lang="en-GB" sz="2000" dirty="0"/>
              <a:t>half a million homeless, 1 million in favelas, 1 million in poor quality housing local authority housing (</a:t>
            </a:r>
            <a:r>
              <a:rPr lang="en-GB" sz="2000" dirty="0" err="1"/>
              <a:t>periferia</a:t>
            </a:r>
            <a:r>
              <a:rPr lang="en-GB" sz="2000" dirty="0"/>
              <a:t>). Officially a favela is: a residential area of 60 or more families living in accommodation that lacks basic services (no running water, sewerage or electricity) and have no legal right to the land on which they live’. Houses are made from anything available like wood, corrugated iron, broken bricks and tiles. Built on hillsides considered too steep for normal houses. Best houses at the bottom, but sewage runs down past them in open drains. People who live up hill have to carry everything they need including water. When it rains flash floods can carry away the flimsy houses. Storms in 1988 caused over 200 deaths. They tried to get rid of favelas before the Pope visited but then the people returned as they had no where to go. </a:t>
            </a:r>
          </a:p>
          <a:p>
            <a:pPr marL="0" indent="0">
              <a:buNone/>
            </a:pPr>
            <a:r>
              <a:rPr lang="en-GB" sz="2000" b="1" u="sng" dirty="0"/>
              <a:t>Crime: </a:t>
            </a:r>
            <a:r>
              <a:rPr lang="en-GB" sz="2000" dirty="0"/>
              <a:t>drug trafficking and weapons trafficking, some say crime has decreased and community spirit has increased. </a:t>
            </a:r>
          </a:p>
          <a:p>
            <a:pPr marL="0" indent="0">
              <a:buNone/>
            </a:pPr>
            <a:r>
              <a:rPr lang="en-GB" sz="2000" b="1" u="sng" dirty="0"/>
              <a:t>Traffic: </a:t>
            </a:r>
            <a:r>
              <a:rPr lang="en-GB" sz="2000" dirty="0"/>
              <a:t>Lots of congestion, pollution and noise even through the night. </a:t>
            </a:r>
          </a:p>
          <a:p>
            <a:pPr marL="0" indent="0">
              <a:buNone/>
            </a:pPr>
            <a:r>
              <a:rPr lang="en-GB" sz="2000" b="1" u="sng" dirty="0"/>
              <a:t>Pollution: </a:t>
            </a:r>
            <a:r>
              <a:rPr lang="en-GB" sz="2000" dirty="0"/>
              <a:t>An industrial haze has been intensified by the traffic fumes and hangs over Guanabara Bay. The ocean is also polluted as are the beaches. Rubbish is not collected in favelas and the sewers are open which causes big health hazards e.g. an outbreak in cholera in 1992. </a:t>
            </a:r>
          </a:p>
        </p:txBody>
      </p:sp>
    </p:spTree>
    <p:extLst>
      <p:ext uri="{BB962C8B-B14F-4D97-AF65-F5344CB8AC3E}">
        <p14:creationId xmlns:p14="http://schemas.microsoft.com/office/powerpoint/2010/main" val="3513321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90425" y="807134"/>
            <a:ext cx="11623512" cy="5877484"/>
          </a:xfrm>
          <a:prstGeom prst="rect">
            <a:avLst/>
          </a:prstGeom>
          <a:solidFill>
            <a:schemeClr val="bg1"/>
          </a:solidFill>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t>Solutions: </a:t>
            </a:r>
          </a:p>
          <a:p>
            <a:pPr marL="0" indent="0">
              <a:buFont typeface="Arial" panose="020B0604020202020204" pitchFamily="34" charset="0"/>
              <a:buNone/>
            </a:pPr>
            <a:r>
              <a:rPr lang="en-GB" sz="2000" b="1" u="sng" dirty="0"/>
              <a:t>Self help schemes: </a:t>
            </a:r>
            <a:r>
              <a:rPr lang="en-GB" sz="2000" dirty="0"/>
              <a:t>Most of the original temporary wooden structures have been upgraded to brick and tile and some have been extended. Many informal sector industries have been set up. The authorities now work with the local residents associations. They have added electricity, paved and lit some steep streets and added water pipes. Improvements are very restricted due to the high population density and steepness of the hills. </a:t>
            </a:r>
          </a:p>
          <a:p>
            <a:pPr marL="0" indent="0">
              <a:buFont typeface="Arial" panose="020B0604020202020204" pitchFamily="34" charset="0"/>
              <a:buNone/>
            </a:pPr>
            <a:r>
              <a:rPr lang="en-GB" sz="2000" b="1" u="sng" dirty="0"/>
              <a:t>Favela Barrio Project: </a:t>
            </a:r>
            <a:r>
              <a:rPr lang="en-GB" sz="2000" dirty="0"/>
              <a:t>1990 the cities authorities set aside £200 million to improve the living conditions in 60 of the 600 favelas. They chose to help smaller favelas because it was perceived to be easier and cheaper, they had fewer drug, crime and unemployment issues, they were closer to rich areas and tourist spaces. Planned to integrate them with the city culturally and socially, replacing buildings that were either made of wood or built on dangerous slopes with brick-built housing. Widen streets, so emergency services and waste collection can gain access. Laying pavements and concrete paths, water pipes, electricity cables, improving sanitation, adding health facilities and providing sports areas, using labour from the favela so residents can develop new skills but in return residents have to pay taxes to the authorities. </a:t>
            </a:r>
          </a:p>
          <a:p>
            <a:pPr marL="0" indent="0">
              <a:buFont typeface="Arial" panose="020B0604020202020204" pitchFamily="34" charset="0"/>
              <a:buNone/>
            </a:pPr>
            <a:r>
              <a:rPr lang="en-GB" sz="2000" b="1" u="sng" dirty="0"/>
              <a:t>New Towns: Barra da </a:t>
            </a:r>
            <a:r>
              <a:rPr lang="en-GB" sz="2000" b="1" u="sng" dirty="0" err="1"/>
              <a:t>Tijuca</a:t>
            </a:r>
            <a:r>
              <a:rPr lang="en-GB" sz="2000" b="1" u="sng" dirty="0"/>
              <a:t>: </a:t>
            </a:r>
            <a:r>
              <a:rPr lang="en-GB" sz="2000" dirty="0"/>
              <a:t>Due to the crime and over population many of Rio’s richer residents have moved out of the city leading to population decrease in central Rio, which is rare and normally only associated with MEDC’s. Because of the mountains the south of Rio areas were blocked off until the 1980’s when a 4 lane motorway was built through tunnels. In 2000 Barra da </a:t>
            </a:r>
            <a:r>
              <a:rPr lang="en-GB" sz="2000" dirty="0" err="1"/>
              <a:t>Tijuca</a:t>
            </a:r>
            <a:r>
              <a:rPr lang="en-GB" sz="2000" dirty="0"/>
              <a:t> had a population of almost 140,000. This place sounds like it is for just rich people with lots of nice services and luxuries. Barra now is starting to have its own favelas for low paid housekeepers, cooks and cleaners, gardeners etc. are employed by the wealthy residents.  </a:t>
            </a:r>
          </a:p>
        </p:txBody>
      </p:sp>
    </p:spTree>
    <p:extLst>
      <p:ext uri="{BB962C8B-B14F-4D97-AF65-F5344CB8AC3E}">
        <p14:creationId xmlns:p14="http://schemas.microsoft.com/office/powerpoint/2010/main" val="936354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5422" y="1006492"/>
            <a:ext cx="11599041" cy="3539430"/>
          </a:xfrm>
          <a:prstGeom prst="rect">
            <a:avLst/>
          </a:prstGeom>
          <a:solidFill>
            <a:schemeClr val="bg1"/>
          </a:solidFill>
          <a:ln>
            <a:solidFill>
              <a:schemeClr val="tx1"/>
            </a:solidFill>
          </a:ln>
        </p:spPr>
        <p:txBody>
          <a:bodyPr wrap="square" rtlCol="0">
            <a:spAutoFit/>
          </a:bodyPr>
          <a:lstStyle/>
          <a:p>
            <a:r>
              <a:rPr lang="en-GB" sz="3200" b="1" dirty="0">
                <a:solidFill>
                  <a:srgbClr val="008000"/>
                </a:solidFill>
              </a:rPr>
              <a:t>Environment</a:t>
            </a:r>
            <a:r>
              <a:rPr lang="en-GB" sz="3200" dirty="0"/>
              <a:t>: relating to the place we live, inside and outside spaces as well as the natural world, physical geography, trees, oceans.</a:t>
            </a:r>
          </a:p>
          <a:p>
            <a:endParaRPr lang="en-GB" sz="3200" dirty="0"/>
          </a:p>
          <a:p>
            <a:r>
              <a:rPr lang="en-GB" sz="3200" b="1" dirty="0">
                <a:solidFill>
                  <a:srgbClr val="FF0000"/>
                </a:solidFill>
              </a:rPr>
              <a:t>Social</a:t>
            </a:r>
            <a:r>
              <a:rPr lang="en-GB" sz="3200" dirty="0"/>
              <a:t>: relating to culture, traditions, lifestyle, people, family, relationships, communities.</a:t>
            </a:r>
          </a:p>
          <a:p>
            <a:endParaRPr lang="en-GB" sz="3200" dirty="0"/>
          </a:p>
          <a:p>
            <a:r>
              <a:rPr lang="en-GB" sz="3200" b="1" dirty="0">
                <a:solidFill>
                  <a:srgbClr val="0000FF"/>
                </a:solidFill>
              </a:rPr>
              <a:t>Economic: </a:t>
            </a:r>
            <a:r>
              <a:rPr lang="en-GB" sz="3200" dirty="0"/>
              <a:t>relating to money, income, jobs, industry, business, tax.</a:t>
            </a:r>
          </a:p>
        </p:txBody>
      </p:sp>
    </p:spTree>
    <p:extLst>
      <p:ext uri="{BB962C8B-B14F-4D97-AF65-F5344CB8AC3E}">
        <p14:creationId xmlns:p14="http://schemas.microsoft.com/office/powerpoint/2010/main" val="3226884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208" y="962121"/>
            <a:ext cx="11830385" cy="5645665"/>
          </a:xfrm>
          <a:solidFill>
            <a:schemeClr val="bg1"/>
          </a:solidFill>
          <a:ln>
            <a:solidFill>
              <a:schemeClr val="tx1"/>
            </a:solidFill>
          </a:ln>
        </p:spPr>
        <p:txBody>
          <a:bodyPr>
            <a:normAutofit/>
          </a:bodyPr>
          <a:lstStyle/>
          <a:p>
            <a:pPr marL="0" indent="0">
              <a:buNone/>
            </a:pPr>
            <a:r>
              <a:rPr lang="en-GB" dirty="0"/>
              <a:t>Past Questions: </a:t>
            </a:r>
          </a:p>
          <a:p>
            <a:pPr marL="0" indent="0">
              <a:buNone/>
            </a:pPr>
            <a:r>
              <a:rPr lang="en-GB" dirty="0"/>
              <a:t>Explain why many people in cities in LEDCs live in slums.</a:t>
            </a:r>
          </a:p>
          <a:p>
            <a:pPr marL="0" indent="0">
              <a:buNone/>
            </a:pPr>
            <a:r>
              <a:rPr lang="en-GB" dirty="0"/>
              <a:t>……………………………………………………………………………………………………………………………………………………………………………………………………………………………………………………………………………………………………………………………………………………………………………………………………………………………………………………………...[5]</a:t>
            </a:r>
          </a:p>
          <a:p>
            <a:pPr marL="0" indent="0">
              <a:buNone/>
            </a:pPr>
            <a:r>
              <a:rPr lang="en-GB" dirty="0"/>
              <a:t>Name a city and describe what has been done to improve living conditions in the slums.</a:t>
            </a:r>
          </a:p>
          <a:p>
            <a:pPr marL="0" indent="0">
              <a:buNone/>
            </a:pPr>
            <a:r>
              <a:rPr lang="en-GB" dirty="0"/>
              <a:t>………………………………………………………………………………………………………………………………………………………………………………………………………………………………………………………………………………………………………………………………………………………………………………………………………………………………………………………………………………………………………………………………………………….......................................................……..[7]</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1855834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A5270462-AB59-4D33-9E2A-B348BB94CB67}" vid="{CEF75ABD-F6CC-41FE-8A47-A85C66C0FD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06FDBF19D94B24985655FDFE26550E2" ma:contentTypeVersion="4" ma:contentTypeDescription="Create a new document." ma:contentTypeScope="" ma:versionID="21bdeedaa576806f2a49499a443db63f">
  <xsd:schema xmlns:xsd="http://www.w3.org/2001/XMLSchema" xmlns:xs="http://www.w3.org/2001/XMLSchema" xmlns:p="http://schemas.microsoft.com/office/2006/metadata/properties" xmlns:ns2="aeea5e98-a214-4939-85d5-3658d3d98e39" xmlns:ns3="b8f4ebcf-8b25-49e2-96f9-0f16af038e33" targetNamespace="http://schemas.microsoft.com/office/2006/metadata/properties" ma:root="true" ma:fieldsID="e0c02910cd6ed68e0989f954283f3a12" ns2:_="" ns3:_="">
    <xsd:import namespace="aeea5e98-a214-4939-85d5-3658d3d98e39"/>
    <xsd:import namespace="b8f4ebcf-8b25-49e2-96f9-0f16af038e33"/>
    <xsd:element name="properties">
      <xsd:complexType>
        <xsd:sequence>
          <xsd:element name="documentManagement">
            <xsd:complexType>
              <xsd:all>
                <xsd:element ref="ns2:SharedWithUsers" minOccurs="0"/>
                <xsd:element ref="ns3: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a5e98-a214-4939-85d5-3658d3d98e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8f4ebcf-8b25-49e2-96f9-0f16af038e33"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4A96AC-4278-465E-8297-83189FA29550}">
  <ds:schemaRefs>
    <ds:schemaRef ds:uri="http://schemas.microsoft.com/sharepoint/v3/contenttype/forms"/>
  </ds:schemaRefs>
</ds:datastoreItem>
</file>

<file path=customXml/itemProps2.xml><?xml version="1.0" encoding="utf-8"?>
<ds:datastoreItem xmlns:ds="http://schemas.openxmlformats.org/officeDocument/2006/customXml" ds:itemID="{EDB4BEEE-B43F-4B84-98B3-AB610D4493AE}">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b8f4ebcf-8b25-49e2-96f9-0f16af038e33"/>
    <ds:schemaRef ds:uri="aeea5e98-a214-4939-85d5-3658d3d98e39"/>
    <ds:schemaRef ds:uri="http://www.w3.org/XML/1998/namespace"/>
  </ds:schemaRefs>
</ds:datastoreItem>
</file>

<file path=customXml/itemProps3.xml><?xml version="1.0" encoding="utf-8"?>
<ds:datastoreItem xmlns:ds="http://schemas.openxmlformats.org/officeDocument/2006/customXml" ds:itemID="{1A7549F8-7143-40C0-A96C-6FA3F38B5F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a5e98-a214-4939-85d5-3658d3d98e39"/>
    <ds:schemaRef ds:uri="b8f4ebcf-8b25-49e2-96f9-0f16af038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Geog%20PPT%20Template%20-%20Widescreen</Template>
  <TotalTime>21834</TotalTime>
  <Words>2084</Words>
  <Application>Microsoft Macintosh PowerPoint</Application>
  <PresentationFormat>Widescreen</PresentationFormat>
  <Paragraphs>111</Paragraphs>
  <Slides>37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Mangal</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Migration to Rio</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Mace</dc:creator>
  <cp:lastModifiedBy>isabel wood</cp:lastModifiedBy>
  <cp:revision>584</cp:revision>
  <dcterms:created xsi:type="dcterms:W3CDTF">2016-10-13T20:25:52Z</dcterms:created>
  <dcterms:modified xsi:type="dcterms:W3CDTF">2018-06-03T18:46:48Z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0x010100406FDBF19D94B24985655FDFE26550E2</vt:lpwstr>
  </property>
</Properties>
</file>