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3"/>
  </p:notesMasterIdLst>
  <p:handoutMasterIdLst>
    <p:handoutMasterId r:id="rId24"/>
  </p:handoutMasterIdLst>
  <p:sldIdLst>
    <p:sldId id="260" r:id="rId5"/>
    <p:sldId id="297" r:id="rId6"/>
    <p:sldId id="298" r:id="rId7"/>
    <p:sldId id="296" r:id="rId8"/>
    <p:sldId id="299" r:id="rId9"/>
    <p:sldId id="301" r:id="rId10"/>
    <p:sldId id="303" r:id="rId11"/>
    <p:sldId id="302" r:id="rId12"/>
    <p:sldId id="304" r:id="rId13"/>
    <p:sldId id="300" r:id="rId14"/>
    <p:sldId id="295" r:id="rId15"/>
    <p:sldId id="294" r:id="rId16"/>
    <p:sldId id="305" r:id="rId17"/>
    <p:sldId id="308" r:id="rId18"/>
    <p:sldId id="310" r:id="rId19"/>
    <p:sldId id="309" r:id="rId20"/>
    <p:sldId id="307" r:id="rId21"/>
    <p:sldId id="30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66FF"/>
    <a:srgbClr val="CC0066"/>
    <a:srgbClr val="C4FC4D"/>
    <a:srgbClr val="000000"/>
    <a:srgbClr val="F81EA9"/>
    <a:srgbClr val="FD6131"/>
    <a:srgbClr val="1432CB"/>
    <a:srgbClr val="79A4DF"/>
    <a:srgbClr val="0000CC"/>
    <a:srgbClr val="33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61" autoAdjust="0"/>
    <p:restoredTop sz="77252" autoAdjust="0"/>
  </p:normalViewPr>
  <p:slideViewPr>
    <p:cSldViewPr snapToGrid="0">
      <p:cViewPr varScale="1">
        <p:scale>
          <a:sx n="45" d="100"/>
          <a:sy n="45" d="100"/>
        </p:scale>
        <p:origin x="184" y="1064"/>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1308"/>
    </p:cViewPr>
  </p:sorterViewPr>
  <p:notesViewPr>
    <p:cSldViewPr snapToGrid="0">
      <p:cViewPr varScale="1">
        <p:scale>
          <a:sx n="55" d="100"/>
          <a:sy n="55" d="100"/>
        </p:scale>
        <p:origin x="2880"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F18A761-BBA7-4E07-8945-E8BE288BEE17}" type="datetimeFigureOut">
              <a:rPr lang="en-GB" smtClean="0"/>
              <a:t>01/11/2018</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F574A0B-5909-4D25-8853-12EA3B072A24}" type="slidenum">
              <a:rPr lang="en-GB" smtClean="0"/>
              <a:t>‹#›</a:t>
            </a:fld>
            <a:endParaRPr lang="en-GB"/>
          </a:p>
        </p:txBody>
      </p:sp>
    </p:spTree>
    <p:extLst>
      <p:ext uri="{BB962C8B-B14F-4D97-AF65-F5344CB8AC3E}">
        <p14:creationId xmlns:p14="http://schemas.microsoft.com/office/powerpoint/2010/main" val="5544114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3AA0CD-C313-4030-AF84-2FAEC38854E2}" type="datetimeFigureOut">
              <a:rPr lang="en-US" smtClean="0"/>
              <a:t>11/1/18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6F781E-829F-4185-8603-ED1FCD0F6D7B}" type="slidenum">
              <a:rPr lang="en-US" smtClean="0"/>
              <a:t>‹#›</a:t>
            </a:fld>
            <a:endParaRPr lang="en-US"/>
          </a:p>
        </p:txBody>
      </p:sp>
    </p:spTree>
    <p:extLst>
      <p:ext uri="{BB962C8B-B14F-4D97-AF65-F5344CB8AC3E}">
        <p14:creationId xmlns:p14="http://schemas.microsoft.com/office/powerpoint/2010/main" val="2807753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6F781E-829F-4185-8603-ED1FCD0F6D7B}" type="slidenum">
              <a:rPr lang="en-US" smtClean="0"/>
              <a:t>1</a:t>
            </a:fld>
            <a:endParaRPr lang="en-US"/>
          </a:p>
        </p:txBody>
      </p:sp>
    </p:spTree>
    <p:extLst>
      <p:ext uri="{BB962C8B-B14F-4D97-AF65-F5344CB8AC3E}">
        <p14:creationId xmlns:p14="http://schemas.microsoft.com/office/powerpoint/2010/main" val="13269958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76F781E-829F-4185-8603-ED1FCD0F6D7B}" type="slidenum">
              <a:rPr lang="en-US" smtClean="0"/>
              <a:t>4</a:t>
            </a:fld>
            <a:endParaRPr lang="en-US"/>
          </a:p>
        </p:txBody>
      </p:sp>
    </p:spTree>
    <p:extLst>
      <p:ext uri="{BB962C8B-B14F-4D97-AF65-F5344CB8AC3E}">
        <p14:creationId xmlns:p14="http://schemas.microsoft.com/office/powerpoint/2010/main" val="15366604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the last point with students, is society too distanced from death. How do they feel about death or if they saw a dead person. If you had to face or have faced death in your family, would you be afraid to see them, or calm because you know every day of the dead you will put their photo on the altar like the rest of your family and remember them with happy memories. How do they feel about celebrating Halloween, how does it make them feel about the underworld. What impact could this have later on when dealing with death?</a:t>
            </a:r>
          </a:p>
        </p:txBody>
      </p:sp>
      <p:sp>
        <p:nvSpPr>
          <p:cNvPr id="4" name="Slide Number Placeholder 3"/>
          <p:cNvSpPr>
            <a:spLocks noGrp="1"/>
          </p:cNvSpPr>
          <p:nvPr>
            <p:ph type="sldNum" sz="quarter" idx="5"/>
          </p:nvPr>
        </p:nvSpPr>
        <p:spPr/>
        <p:txBody>
          <a:bodyPr/>
          <a:lstStyle/>
          <a:p>
            <a:fld id="{976F781E-829F-4185-8603-ED1FCD0F6D7B}" type="slidenum">
              <a:rPr lang="en-US" smtClean="0"/>
              <a:t>12</a:t>
            </a:fld>
            <a:endParaRPr lang="en-US"/>
          </a:p>
        </p:txBody>
      </p:sp>
    </p:spTree>
    <p:extLst>
      <p:ext uri="{BB962C8B-B14F-4D97-AF65-F5344CB8AC3E}">
        <p14:creationId xmlns:p14="http://schemas.microsoft.com/office/powerpoint/2010/main" val="1569509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76F781E-829F-4185-8603-ED1FCD0F6D7B}" type="slidenum">
              <a:rPr lang="en-US" smtClean="0"/>
              <a:t>14</a:t>
            </a:fld>
            <a:endParaRPr lang="en-US"/>
          </a:p>
        </p:txBody>
      </p:sp>
    </p:spTree>
    <p:extLst>
      <p:ext uri="{BB962C8B-B14F-4D97-AF65-F5344CB8AC3E}">
        <p14:creationId xmlns:p14="http://schemas.microsoft.com/office/powerpoint/2010/main" val="11944440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76F781E-829F-4185-8603-ED1FCD0F6D7B}" type="slidenum">
              <a:rPr lang="en-US" smtClean="0"/>
              <a:t>15</a:t>
            </a:fld>
            <a:endParaRPr lang="en-US"/>
          </a:p>
        </p:txBody>
      </p:sp>
    </p:spTree>
    <p:extLst>
      <p:ext uri="{BB962C8B-B14F-4D97-AF65-F5344CB8AC3E}">
        <p14:creationId xmlns:p14="http://schemas.microsoft.com/office/powerpoint/2010/main" val="31982645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a:prstGeom prst="rect">
            <a:avLst/>
          </a:prstGeo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6E9C4CF-7D23-4C9E-AEE9-E4AD57DDE3C0}" type="datetimeFigureOut">
              <a:rPr lang="en-GB" smtClean="0"/>
              <a:t>01/11/2018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571ABC9-D050-41AD-8109-8ED6D9AE9755}" type="slidenum">
              <a:rPr lang="en-GB" smtClean="0"/>
              <a:t>‹#›</a:t>
            </a:fld>
            <a:endParaRPr lang="en-GB"/>
          </a:p>
        </p:txBody>
      </p:sp>
    </p:spTree>
    <p:extLst>
      <p:ext uri="{BB962C8B-B14F-4D97-AF65-F5344CB8AC3E}">
        <p14:creationId xmlns:p14="http://schemas.microsoft.com/office/powerpoint/2010/main" val="41619138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105156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E9C4CF-7D23-4C9E-AEE9-E4AD57DDE3C0}" type="datetimeFigureOut">
              <a:rPr lang="en-GB" smtClean="0"/>
              <a:t>01/11/2018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571ABC9-D050-41AD-8109-8ED6D9AE9755}" type="slidenum">
              <a:rPr lang="en-GB" smtClean="0"/>
              <a:t>‹#›</a:t>
            </a:fld>
            <a:endParaRPr lang="en-GB"/>
          </a:p>
        </p:txBody>
      </p:sp>
    </p:spTree>
    <p:extLst>
      <p:ext uri="{BB962C8B-B14F-4D97-AF65-F5344CB8AC3E}">
        <p14:creationId xmlns:p14="http://schemas.microsoft.com/office/powerpoint/2010/main" val="1795762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a:prstGeom prst="rect">
            <a:avLst/>
          </a:prstGeo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6E9C4CF-7D23-4C9E-AEE9-E4AD57DDE3C0}" type="datetimeFigureOut">
              <a:rPr lang="en-GB" smtClean="0"/>
              <a:t>01/11/2018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571ABC9-D050-41AD-8109-8ED6D9AE9755}" type="slidenum">
              <a:rPr lang="en-GB" smtClean="0"/>
              <a:t>‹#›</a:t>
            </a:fld>
            <a:endParaRPr lang="en-GB"/>
          </a:p>
        </p:txBody>
      </p:sp>
    </p:spTree>
    <p:extLst>
      <p:ext uri="{BB962C8B-B14F-4D97-AF65-F5344CB8AC3E}">
        <p14:creationId xmlns:p14="http://schemas.microsoft.com/office/powerpoint/2010/main" val="3469583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105156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6E9C4CF-7D23-4C9E-AEE9-E4AD57DDE3C0}" type="datetimeFigureOut">
              <a:rPr lang="en-GB" smtClean="0"/>
              <a:t>01/11/2018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571ABC9-D050-41AD-8109-8ED6D9AE9755}" type="slidenum">
              <a:rPr lang="en-GB" smtClean="0"/>
              <a:t>‹#›</a:t>
            </a:fld>
            <a:endParaRPr lang="en-GB"/>
          </a:p>
        </p:txBody>
      </p:sp>
    </p:spTree>
    <p:extLst>
      <p:ext uri="{BB962C8B-B14F-4D97-AF65-F5344CB8AC3E}">
        <p14:creationId xmlns:p14="http://schemas.microsoft.com/office/powerpoint/2010/main" val="41838241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6E9C4CF-7D23-4C9E-AEE9-E4AD57DDE3C0}" type="datetimeFigureOut">
              <a:rPr lang="en-GB" smtClean="0"/>
              <a:t>01/11/2018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571ABC9-D050-41AD-8109-8ED6D9AE9755}" type="slidenum">
              <a:rPr lang="en-GB" smtClean="0"/>
              <a:t>‹#›</a:t>
            </a:fld>
            <a:endParaRPr lang="en-GB"/>
          </a:p>
        </p:txBody>
      </p:sp>
    </p:spTree>
    <p:extLst>
      <p:ext uri="{BB962C8B-B14F-4D97-AF65-F5344CB8AC3E}">
        <p14:creationId xmlns:p14="http://schemas.microsoft.com/office/powerpoint/2010/main" val="65862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10515600" cy="1325563"/>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6E9C4CF-7D23-4C9E-AEE9-E4AD57DDE3C0}" type="datetimeFigureOut">
              <a:rPr lang="en-GB" smtClean="0"/>
              <a:t>01/11/2018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571ABC9-D050-41AD-8109-8ED6D9AE9755}" type="slidenum">
              <a:rPr lang="en-GB" smtClean="0"/>
              <a:t>‹#›</a:t>
            </a:fld>
            <a:endParaRPr lang="en-GB"/>
          </a:p>
        </p:txBody>
      </p:sp>
    </p:spTree>
    <p:extLst>
      <p:ext uri="{BB962C8B-B14F-4D97-AF65-F5344CB8AC3E}">
        <p14:creationId xmlns:p14="http://schemas.microsoft.com/office/powerpoint/2010/main" val="206029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E9C4CF-7D23-4C9E-AEE9-E4AD57DDE3C0}" type="datetimeFigureOut">
              <a:rPr lang="en-GB" smtClean="0"/>
              <a:t>01/11/2018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571ABC9-D050-41AD-8109-8ED6D9AE9755}" type="slidenum">
              <a:rPr lang="en-GB" smtClean="0"/>
              <a:t>‹#›</a:t>
            </a:fld>
            <a:endParaRPr lang="en-GB"/>
          </a:p>
        </p:txBody>
      </p:sp>
    </p:spTree>
    <p:extLst>
      <p:ext uri="{BB962C8B-B14F-4D97-AF65-F5344CB8AC3E}">
        <p14:creationId xmlns:p14="http://schemas.microsoft.com/office/powerpoint/2010/main" val="2098486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6E9C4CF-7D23-4C9E-AEE9-E4AD57DDE3C0}" type="datetimeFigureOut">
              <a:rPr lang="en-GB" smtClean="0"/>
              <a:t>01/11/2018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571ABC9-D050-41AD-8109-8ED6D9AE9755}" type="slidenum">
              <a:rPr lang="en-GB" smtClean="0"/>
              <a:t>‹#›</a:t>
            </a:fld>
            <a:endParaRPr lang="en-GB"/>
          </a:p>
        </p:txBody>
      </p:sp>
    </p:spTree>
    <p:extLst>
      <p:ext uri="{BB962C8B-B14F-4D97-AF65-F5344CB8AC3E}">
        <p14:creationId xmlns:p14="http://schemas.microsoft.com/office/powerpoint/2010/main" val="1778298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6E9C4CF-7D23-4C9E-AEE9-E4AD57DDE3C0}" type="datetimeFigureOut">
              <a:rPr lang="en-GB" smtClean="0"/>
              <a:t>01/11/2018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571ABC9-D050-41AD-8109-8ED6D9AE9755}" type="slidenum">
              <a:rPr lang="en-GB" smtClean="0"/>
              <a:t>‹#›</a:t>
            </a:fld>
            <a:endParaRPr lang="en-GB"/>
          </a:p>
        </p:txBody>
      </p:sp>
    </p:spTree>
    <p:extLst>
      <p:ext uri="{BB962C8B-B14F-4D97-AF65-F5344CB8AC3E}">
        <p14:creationId xmlns:p14="http://schemas.microsoft.com/office/powerpoint/2010/main" val="10687242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10515600" cy="1325563"/>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E9C4CF-7D23-4C9E-AEE9-E4AD57DDE3C0}" type="datetimeFigureOut">
              <a:rPr lang="en-GB" smtClean="0"/>
              <a:t>01/11/2018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571ABC9-D050-41AD-8109-8ED6D9AE9755}" type="slidenum">
              <a:rPr lang="en-GB" smtClean="0"/>
              <a:t>‹#›</a:t>
            </a:fld>
            <a:endParaRPr lang="en-GB"/>
          </a:p>
        </p:txBody>
      </p:sp>
    </p:spTree>
    <p:extLst>
      <p:ext uri="{BB962C8B-B14F-4D97-AF65-F5344CB8AC3E}">
        <p14:creationId xmlns:p14="http://schemas.microsoft.com/office/powerpoint/2010/main" val="3323611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E9C4CF-7D23-4C9E-AEE9-E4AD57DDE3C0}" type="datetimeFigureOut">
              <a:rPr lang="en-GB" smtClean="0"/>
              <a:t>01/11/2018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571ABC9-D050-41AD-8109-8ED6D9AE9755}" type="slidenum">
              <a:rPr lang="en-GB" smtClean="0"/>
              <a:t>‹#›</a:t>
            </a:fld>
            <a:endParaRPr lang="en-GB"/>
          </a:p>
        </p:txBody>
      </p:sp>
    </p:spTree>
    <p:extLst>
      <p:ext uri="{BB962C8B-B14F-4D97-AF65-F5344CB8AC3E}">
        <p14:creationId xmlns:p14="http://schemas.microsoft.com/office/powerpoint/2010/main" val="16058080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1000"/>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E9C4CF-7D23-4C9E-AEE9-E4AD57DDE3C0}" type="datetimeFigureOut">
              <a:rPr lang="en-GB" smtClean="0"/>
              <a:t>01/11/2018</a:t>
            </a:fld>
            <a:endParaRPr lang="en-GB"/>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71ABC9-D050-41AD-8109-8ED6D9AE9755}" type="slidenum">
              <a:rPr lang="en-GB" smtClean="0"/>
              <a:t>‹#›</a:t>
            </a:fld>
            <a:endParaRPr lang="en-GB"/>
          </a:p>
        </p:txBody>
      </p:sp>
      <p:sp>
        <p:nvSpPr>
          <p:cNvPr id="10" name="TextBox 9"/>
          <p:cNvSpPr txBox="1"/>
          <p:nvPr userDrawn="1"/>
        </p:nvSpPr>
        <p:spPr>
          <a:xfrm>
            <a:off x="0" y="0"/>
            <a:ext cx="12192000" cy="523220"/>
          </a:xfrm>
          <a:prstGeom prst="rect">
            <a:avLst/>
          </a:prstGeom>
          <a:noFill/>
        </p:spPr>
        <p:txBody>
          <a:bodyPr wrap="square" rtlCol="0">
            <a:spAutoFit/>
          </a:bodyPr>
          <a:lstStyle/>
          <a:p>
            <a:r>
              <a:rPr lang="en-GB" sz="1400" b="1" dirty="0">
                <a:solidFill>
                  <a:schemeClr val="tx1"/>
                </a:solidFill>
                <a:effectLst>
                  <a:outerShdw blurRad="38100" dist="38100" dir="2700000" algn="tl">
                    <a:srgbClr val="000000">
                      <a:alpha val="43137"/>
                    </a:srgbClr>
                  </a:outerShdw>
                </a:effectLst>
                <a:latin typeface="Tahoma" pitchFamily="34" charset="0"/>
                <a:ea typeface="Tahoma" pitchFamily="34" charset="0"/>
                <a:cs typeface="Tahoma" pitchFamily="34" charset="0"/>
              </a:rPr>
              <a:t>Date:</a:t>
            </a:r>
            <a:r>
              <a:rPr lang="en-GB" sz="1400" b="1" baseline="0" dirty="0">
                <a:solidFill>
                  <a:schemeClr val="tx1"/>
                </a:solidFill>
                <a:effectLst>
                  <a:outerShdw blurRad="38100" dist="38100" dir="2700000" algn="tl">
                    <a:srgbClr val="000000">
                      <a:alpha val="43137"/>
                    </a:srgbClr>
                  </a:outerShdw>
                </a:effectLst>
                <a:latin typeface="Tahoma" pitchFamily="34" charset="0"/>
                <a:ea typeface="Tahoma" pitchFamily="34" charset="0"/>
                <a:cs typeface="Tahoma" pitchFamily="34" charset="0"/>
              </a:rPr>
              <a:t>  </a:t>
            </a:r>
            <a:fld id="{5107A45F-A242-41DF-9C6C-F0DF118758FE}" type="datetime4">
              <a:rPr lang="en-GB" sz="1400" baseline="0" smtClean="0">
                <a:solidFill>
                  <a:schemeClr val="tx1"/>
                </a:solidFill>
                <a:effectLst>
                  <a:outerShdw blurRad="38100" dist="38100" dir="2700000" algn="tl">
                    <a:srgbClr val="000000">
                      <a:alpha val="43137"/>
                    </a:srgbClr>
                  </a:outerShdw>
                </a:effectLst>
                <a:latin typeface="Tahoma" pitchFamily="34" charset="0"/>
                <a:ea typeface="Tahoma" pitchFamily="34" charset="0"/>
                <a:cs typeface="Tahoma" pitchFamily="34" charset="0"/>
              </a:rPr>
              <a:t>1 November 2018</a:t>
            </a:fld>
            <a:r>
              <a:rPr lang="en-GB" sz="1400" baseline="0" dirty="0">
                <a:solidFill>
                  <a:schemeClr val="tx1"/>
                </a:solidFill>
                <a:effectLst>
                  <a:outerShdw blurRad="38100" dist="38100" dir="2700000" algn="tl">
                    <a:srgbClr val="000000">
                      <a:alpha val="43137"/>
                    </a:srgbClr>
                  </a:outerShdw>
                </a:effectLst>
                <a:latin typeface="Tahoma" pitchFamily="34" charset="0"/>
                <a:ea typeface="Tahoma" pitchFamily="34" charset="0"/>
                <a:cs typeface="Tahoma" pitchFamily="34" charset="0"/>
              </a:rPr>
              <a:t>	</a:t>
            </a:r>
          </a:p>
          <a:p>
            <a:r>
              <a:rPr lang="en-GB" sz="1400" b="1" baseline="0" dirty="0">
                <a:solidFill>
                  <a:srgbClr val="000000"/>
                </a:solidFill>
                <a:effectLst>
                  <a:outerShdw blurRad="38100" dist="38100" dir="2700000" algn="tl">
                    <a:srgbClr val="000000">
                      <a:alpha val="43137"/>
                    </a:srgbClr>
                  </a:outerShdw>
                </a:effectLst>
                <a:latin typeface="Tahoma" pitchFamily="34" charset="0"/>
                <a:ea typeface="Tahoma" pitchFamily="34" charset="0"/>
                <a:cs typeface="Tahoma" pitchFamily="34" charset="0"/>
              </a:rPr>
              <a:t>LO:</a:t>
            </a:r>
            <a:r>
              <a:rPr lang="en-GB" sz="1400" b="1"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GB" sz="1400" b="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What is day of</a:t>
            </a:r>
            <a:r>
              <a:rPr lang="en-GB" sz="1400" b="1" baseline="0"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the dead</a:t>
            </a:r>
            <a:r>
              <a:rPr lang="en-GB" sz="1400" b="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t>
            </a:r>
          </a:p>
        </p:txBody>
      </p:sp>
    </p:spTree>
    <p:extLst>
      <p:ext uri="{BB962C8B-B14F-4D97-AF65-F5344CB8AC3E}">
        <p14:creationId xmlns:p14="http://schemas.microsoft.com/office/powerpoint/2010/main" val="2947809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5.xml.rels><?xml version="1.0" encoding="UTF-8" standalone="yes"?>
<Relationships xmlns="http://schemas.openxmlformats.org/package/2006/relationships"><Relationship Id="rId8" Type="http://schemas.openxmlformats.org/officeDocument/2006/relationships/image" Target="../media/image38.jpg"/><Relationship Id="rId3" Type="http://schemas.openxmlformats.org/officeDocument/2006/relationships/image" Target="../media/image33.jpeg"/><Relationship Id="rId7" Type="http://schemas.openxmlformats.org/officeDocument/2006/relationships/image" Target="../media/image37.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16.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image" Target="../media/image39.jpeg"/><Relationship Id="rId1" Type="http://schemas.openxmlformats.org/officeDocument/2006/relationships/slideLayout" Target="../slideLayouts/slideLayout7.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1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hyperlink" Target="http://www.bbc.co.uk/news/av/world-latin-america-37815192/james-bond-inspires-mexico-city-s-day-of-the-dead-parade"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hyperlink" Target="https://www.youtube.com/watch?v=dgwyRaLG4qA" TargetMode="External"/><Relationship Id="rId3" Type="http://schemas.openxmlformats.org/officeDocument/2006/relationships/image" Target="../media/image46.png"/><Relationship Id="rId7" Type="http://schemas.openxmlformats.org/officeDocument/2006/relationships/image" Target="../media/image48.png"/><Relationship Id="rId12" Type="http://schemas.openxmlformats.org/officeDocument/2006/relationships/image" Target="../media/image51.png"/><Relationship Id="rId2" Type="http://schemas.openxmlformats.org/officeDocument/2006/relationships/hyperlink" Target="https://www.youtube.com/watch?v=jCQnUuq-TEE" TargetMode="External"/><Relationship Id="rId1" Type="http://schemas.openxmlformats.org/officeDocument/2006/relationships/slideLayout" Target="../slideLayouts/slideLayout7.xml"/><Relationship Id="rId6" Type="http://schemas.openxmlformats.org/officeDocument/2006/relationships/hyperlink" Target="https://www.youtube.com/watch?v=rdlL45ljkEY" TargetMode="External"/><Relationship Id="rId11" Type="http://schemas.openxmlformats.org/officeDocument/2006/relationships/image" Target="../media/image50.png"/><Relationship Id="rId5" Type="http://schemas.openxmlformats.org/officeDocument/2006/relationships/image" Target="../media/image47.png"/><Relationship Id="rId10" Type="http://schemas.openxmlformats.org/officeDocument/2006/relationships/hyperlink" Target="https://www.youtube.com/watch?v=jJ5Qo4CubxI" TargetMode="External"/><Relationship Id="rId4" Type="http://schemas.openxmlformats.org/officeDocument/2006/relationships/hyperlink" Target="https://www.youtube.com/watch?v=GzaZidVrebA" TargetMode="External"/><Relationship Id="rId9"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ownload (1).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62300" y="2082800"/>
            <a:ext cx="5537200" cy="27686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5" name="TextBox 4"/>
          <p:cNvSpPr txBox="1"/>
          <p:nvPr/>
        </p:nvSpPr>
        <p:spPr>
          <a:xfrm>
            <a:off x="174355" y="726876"/>
            <a:ext cx="11795881" cy="1107996"/>
          </a:xfrm>
          <a:prstGeom prst="rect">
            <a:avLst/>
          </a:prstGeom>
          <a:solidFill>
            <a:schemeClr val="bg1">
              <a:alpha val="70000"/>
            </a:schemeClr>
          </a:solidFill>
          <a:effectLst>
            <a:outerShdw blurRad="50800" dist="38100" dir="2700000" algn="tl" rotWithShape="0">
              <a:prstClr val="black">
                <a:alpha val="40000"/>
              </a:prstClr>
            </a:outerShdw>
            <a:reflection blurRad="6350" stA="50000" endA="275" endPos="40000" dist="101600" dir="5400000" sy="-100000" algn="bl" rotWithShape="0"/>
            <a:softEdge rad="127000"/>
          </a:effectLst>
        </p:spPr>
        <p:txBody>
          <a:bodyPr wrap="square" rtlCol="0">
            <a:spAutoFit/>
          </a:bodyPr>
          <a:lstStyle/>
          <a:p>
            <a:pPr defTabSz="863600"/>
            <a:r>
              <a:rPr lang="en-GB" sz="6600" b="1" dirty="0" err="1">
                <a:solidFill>
                  <a:sysClr val="windowText" lastClr="000000"/>
                </a:solidFill>
                <a:effectLst>
                  <a:glow rad="63500">
                    <a:schemeClr val="bg1">
                      <a:alpha val="40000"/>
                    </a:schemeClr>
                  </a:glow>
                  <a:outerShdw blurRad="50800" dist="38100" dir="5400000" algn="t" rotWithShape="0">
                    <a:schemeClr val="accent1">
                      <a:alpha val="40000"/>
                    </a:schemeClr>
                  </a:outerShdw>
                </a:effectLst>
                <a:latin typeface="Tahoma" panose="020B0604030504040204" pitchFamily="34" charset="0"/>
                <a:ea typeface="Tahoma" panose="020B0604030504040204" pitchFamily="34" charset="0"/>
                <a:cs typeface="Tahoma" panose="020B0604030504040204" pitchFamily="34" charset="0"/>
              </a:rPr>
              <a:t>Dia</a:t>
            </a:r>
            <a:r>
              <a:rPr lang="en-GB" sz="6600" b="1" dirty="0">
                <a:solidFill>
                  <a:sysClr val="windowText" lastClr="000000"/>
                </a:solidFill>
                <a:effectLst>
                  <a:glow rad="63500">
                    <a:schemeClr val="bg1">
                      <a:alpha val="40000"/>
                    </a:schemeClr>
                  </a:glow>
                  <a:outerShdw blurRad="50800" dist="38100" dir="5400000" algn="t" rotWithShape="0">
                    <a:schemeClr val="accent1">
                      <a:alpha val="40000"/>
                    </a:schemeClr>
                  </a:outerShdw>
                </a:effectLst>
                <a:latin typeface="Tahoma" panose="020B0604030504040204" pitchFamily="34" charset="0"/>
                <a:ea typeface="Tahoma" panose="020B0604030504040204" pitchFamily="34" charset="0"/>
                <a:cs typeface="Tahoma" panose="020B0604030504040204" pitchFamily="34" charset="0"/>
              </a:rPr>
              <a:t> de los </a:t>
            </a:r>
            <a:r>
              <a:rPr lang="en-GB" sz="6600" b="1" dirty="0" err="1">
                <a:solidFill>
                  <a:sysClr val="windowText" lastClr="000000"/>
                </a:solidFill>
                <a:effectLst>
                  <a:glow rad="63500">
                    <a:schemeClr val="bg1">
                      <a:alpha val="40000"/>
                    </a:schemeClr>
                  </a:glow>
                  <a:outerShdw blurRad="50800" dist="38100" dir="5400000" algn="t" rotWithShape="0">
                    <a:schemeClr val="accent1">
                      <a:alpha val="40000"/>
                    </a:schemeClr>
                  </a:outerShdw>
                </a:effectLst>
                <a:latin typeface="Tahoma" panose="020B0604030504040204" pitchFamily="34" charset="0"/>
                <a:ea typeface="Tahoma" panose="020B0604030504040204" pitchFamily="34" charset="0"/>
                <a:cs typeface="Tahoma" panose="020B0604030504040204" pitchFamily="34" charset="0"/>
              </a:rPr>
              <a:t>muertos</a:t>
            </a:r>
            <a:endParaRPr lang="en-GB" sz="6600" b="1" dirty="0">
              <a:solidFill>
                <a:sysClr val="windowText" lastClr="000000"/>
              </a:solidFill>
              <a:effectLst>
                <a:glow rad="63500">
                  <a:schemeClr val="bg1">
                    <a:alpha val="40000"/>
                  </a:schemeClr>
                </a:glow>
                <a:outerShdw blurRad="50800" dist="38100" dir="5400000" algn="t" rotWithShape="0">
                  <a:schemeClr val="accent1">
                    <a:alpha val="40000"/>
                  </a:scheme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6" name="TextBox 5"/>
          <p:cNvSpPr txBox="1"/>
          <p:nvPr/>
        </p:nvSpPr>
        <p:spPr>
          <a:xfrm>
            <a:off x="164192" y="5595385"/>
            <a:ext cx="11621408" cy="461665"/>
          </a:xfrm>
          <a:prstGeom prst="rect">
            <a:avLst/>
          </a:prstGeom>
          <a:solidFill>
            <a:srgbClr val="CC0066"/>
          </a:solidFill>
        </p:spPr>
        <p:txBody>
          <a:bodyPr wrap="square" rtlCol="0">
            <a:spAutoFit/>
          </a:bodyPr>
          <a:lstStyle/>
          <a:p>
            <a:r>
              <a:rPr lang="en-GB" sz="2400" b="1"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LO: What is “day of the dead”?</a:t>
            </a:r>
          </a:p>
        </p:txBody>
      </p:sp>
      <p:sp>
        <p:nvSpPr>
          <p:cNvPr id="7" name="TextBox 6"/>
          <p:cNvSpPr txBox="1"/>
          <p:nvPr/>
        </p:nvSpPr>
        <p:spPr>
          <a:xfrm>
            <a:off x="134720" y="6092324"/>
            <a:ext cx="11659112" cy="461665"/>
          </a:xfrm>
          <a:prstGeom prst="rect">
            <a:avLst/>
          </a:prstGeom>
          <a:solidFill>
            <a:schemeClr val="bg1"/>
          </a:solidFill>
        </p:spPr>
        <p:txBody>
          <a:bodyPr wrap="square" rtlCol="0">
            <a:spAutoFit/>
          </a:bodyPr>
          <a:lstStyle/>
          <a:p>
            <a:r>
              <a:rPr lang="en-GB" sz="2400" b="1" dirty="0">
                <a:solidFill>
                  <a:srgbClr val="CC0066"/>
                </a:solidFill>
                <a:latin typeface="Tahoma" panose="020B0604030504040204" pitchFamily="34" charset="0"/>
                <a:ea typeface="Tahoma" panose="020B0604030504040204" pitchFamily="34" charset="0"/>
                <a:cs typeface="Tahoma" panose="020B0604030504040204" pitchFamily="34" charset="0"/>
              </a:rPr>
              <a:t>Why? It is not just Mexican Halloween!</a:t>
            </a:r>
          </a:p>
        </p:txBody>
      </p:sp>
    </p:spTree>
    <p:extLst>
      <p:ext uri="{BB962C8B-B14F-4D97-AF65-F5344CB8AC3E}">
        <p14:creationId xmlns:p14="http://schemas.microsoft.com/office/powerpoint/2010/main" val="286749302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exico-location-map.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133" y="508000"/>
            <a:ext cx="10304778" cy="6146800"/>
          </a:xfrm>
          <a:prstGeom prst="rect">
            <a:avLst/>
          </a:prstGeom>
        </p:spPr>
      </p:pic>
      <p:sp>
        <p:nvSpPr>
          <p:cNvPr id="3" name="TextBox 2">
            <a:extLst>
              <a:ext uri="{FF2B5EF4-FFF2-40B4-BE49-F238E27FC236}">
                <a16:creationId xmlns:a16="http://schemas.microsoft.com/office/drawing/2014/main" id="{CB981882-42A8-1C4A-BFFC-90ADDA33D287}"/>
              </a:ext>
            </a:extLst>
          </p:cNvPr>
          <p:cNvSpPr txBox="1"/>
          <p:nvPr/>
        </p:nvSpPr>
        <p:spPr>
          <a:xfrm>
            <a:off x="6416566" y="203200"/>
            <a:ext cx="5566301" cy="954107"/>
          </a:xfrm>
          <a:prstGeom prst="rect">
            <a:avLst/>
          </a:prstGeom>
          <a:solidFill>
            <a:schemeClr val="accent4">
              <a:lumMod val="20000"/>
              <a:lumOff val="80000"/>
            </a:schemeClr>
          </a:solidFill>
          <a:ln>
            <a:solidFill>
              <a:schemeClr val="tx1"/>
            </a:solidFill>
          </a:ln>
        </p:spPr>
        <p:txBody>
          <a:bodyPr wrap="square" rtlCol="0">
            <a:spAutoFit/>
          </a:bodyPr>
          <a:lstStyle/>
          <a:p>
            <a:r>
              <a:rPr lang="en-GB" sz="2800" b="1" dirty="0" err="1"/>
              <a:t>Dia</a:t>
            </a:r>
            <a:r>
              <a:rPr lang="en-GB" sz="2800" b="1" dirty="0"/>
              <a:t> de </a:t>
            </a:r>
            <a:r>
              <a:rPr lang="en-GB" sz="2800" b="1" dirty="0" err="1"/>
              <a:t>los</a:t>
            </a:r>
            <a:r>
              <a:rPr lang="en-GB" sz="2800" b="1" dirty="0"/>
              <a:t> Muertos is celebrated in Mexico…can you find it on a map?</a:t>
            </a:r>
            <a:endParaRPr lang="en-GB" sz="1600" b="1" i="1" dirty="0">
              <a:solidFill>
                <a:srgbClr val="0000FF"/>
              </a:solidFill>
            </a:endParaRPr>
          </a:p>
        </p:txBody>
      </p:sp>
    </p:spTree>
    <p:extLst>
      <p:ext uri="{BB962C8B-B14F-4D97-AF65-F5344CB8AC3E}">
        <p14:creationId xmlns:p14="http://schemas.microsoft.com/office/powerpoint/2010/main" val="2796647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ownload (6).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1400" y="584199"/>
            <a:ext cx="4266492" cy="2717801"/>
          </a:xfrm>
          <a:prstGeom prst="rect">
            <a:avLst/>
          </a:prstGeom>
          <a:ln>
            <a:solidFill>
              <a:schemeClr val="tx1"/>
            </a:solidFill>
          </a:ln>
        </p:spPr>
      </p:pic>
      <p:pic>
        <p:nvPicPr>
          <p:cNvPr id="5" name="Picture 4" descr="caae69a41d89e073c5b0fa7376c3880d-illustrated-mexico-map-with-traditional-element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3242152"/>
            <a:ext cx="5844682" cy="3438048"/>
          </a:xfrm>
          <a:prstGeom prst="rect">
            <a:avLst/>
          </a:prstGeom>
          <a:ln>
            <a:solidFill>
              <a:schemeClr val="tx1"/>
            </a:solidFill>
          </a:ln>
        </p:spPr>
      </p:pic>
      <p:pic>
        <p:nvPicPr>
          <p:cNvPr id="6" name="Picture 5" descr="images (7).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6799" y="3543300"/>
            <a:ext cx="4335820" cy="3136900"/>
          </a:xfrm>
          <a:prstGeom prst="rect">
            <a:avLst/>
          </a:prstGeom>
          <a:ln>
            <a:solidFill>
              <a:schemeClr val="tx1"/>
            </a:solidFill>
          </a:ln>
        </p:spPr>
      </p:pic>
      <p:sp>
        <p:nvSpPr>
          <p:cNvPr id="7" name="TextBox 6">
            <a:extLst>
              <a:ext uri="{FF2B5EF4-FFF2-40B4-BE49-F238E27FC236}">
                <a16:creationId xmlns:a16="http://schemas.microsoft.com/office/drawing/2014/main" id="{6FF75C0A-E539-1247-B68B-61B8FC90D0ED}"/>
              </a:ext>
            </a:extLst>
          </p:cNvPr>
          <p:cNvSpPr txBox="1"/>
          <p:nvPr/>
        </p:nvSpPr>
        <p:spPr>
          <a:xfrm>
            <a:off x="6096000" y="347716"/>
            <a:ext cx="5844682" cy="2677656"/>
          </a:xfrm>
          <a:prstGeom prst="rect">
            <a:avLst/>
          </a:prstGeom>
          <a:solidFill>
            <a:schemeClr val="accent4">
              <a:lumMod val="20000"/>
              <a:lumOff val="80000"/>
            </a:schemeClr>
          </a:solidFill>
          <a:ln>
            <a:solidFill>
              <a:schemeClr val="tx1"/>
            </a:solidFill>
          </a:ln>
        </p:spPr>
        <p:txBody>
          <a:bodyPr wrap="square" rtlCol="0">
            <a:spAutoFit/>
          </a:bodyPr>
          <a:lstStyle/>
          <a:p>
            <a:r>
              <a:rPr lang="en-GB" sz="2800" dirty="0"/>
              <a:t>Mexico is a </a:t>
            </a:r>
            <a:r>
              <a:rPr lang="en-GB" sz="2800" b="1" dirty="0"/>
              <a:t>Spanish speaking </a:t>
            </a:r>
            <a:r>
              <a:rPr lang="en-GB" sz="2800" dirty="0"/>
              <a:t>country located in the </a:t>
            </a:r>
            <a:r>
              <a:rPr lang="en-GB" sz="2800" b="1" dirty="0"/>
              <a:t>continent</a:t>
            </a:r>
            <a:r>
              <a:rPr lang="en-GB" sz="2800" dirty="0"/>
              <a:t> of </a:t>
            </a:r>
            <a:r>
              <a:rPr lang="en-GB" sz="2800" b="1" dirty="0"/>
              <a:t>North America</a:t>
            </a:r>
            <a:r>
              <a:rPr lang="en-GB" sz="2800" dirty="0"/>
              <a:t>, it </a:t>
            </a:r>
            <a:r>
              <a:rPr lang="en-GB" sz="2800" b="1" dirty="0"/>
              <a:t>borders</a:t>
            </a:r>
            <a:r>
              <a:rPr lang="en-GB" sz="2800" dirty="0"/>
              <a:t> the </a:t>
            </a:r>
            <a:r>
              <a:rPr lang="en-GB" sz="2800" b="1" dirty="0"/>
              <a:t>United States of America to the north </a:t>
            </a:r>
            <a:r>
              <a:rPr lang="en-GB" sz="2800" dirty="0"/>
              <a:t>and </a:t>
            </a:r>
            <a:r>
              <a:rPr lang="en-GB" sz="2800" b="1" dirty="0"/>
              <a:t>Guatemala and Belize to the south</a:t>
            </a:r>
            <a:r>
              <a:rPr lang="en-GB" sz="2800" dirty="0"/>
              <a:t>. The </a:t>
            </a:r>
            <a:r>
              <a:rPr lang="en-GB" sz="2800" b="1" dirty="0"/>
              <a:t>capital city </a:t>
            </a:r>
            <a:r>
              <a:rPr lang="en-GB" sz="2800" dirty="0"/>
              <a:t>is called: </a:t>
            </a:r>
            <a:r>
              <a:rPr lang="en-GB" sz="2800" b="1" dirty="0"/>
              <a:t>Mexico City</a:t>
            </a:r>
            <a:r>
              <a:rPr lang="en-GB" sz="2800" dirty="0"/>
              <a:t>. </a:t>
            </a:r>
            <a:endParaRPr lang="en-GB" sz="1600" i="1" dirty="0">
              <a:solidFill>
                <a:srgbClr val="0000FF"/>
              </a:solidFill>
            </a:endParaRPr>
          </a:p>
        </p:txBody>
      </p:sp>
    </p:spTree>
    <p:extLst>
      <p:ext uri="{BB962C8B-B14F-4D97-AF65-F5344CB8AC3E}">
        <p14:creationId xmlns:p14="http://schemas.microsoft.com/office/powerpoint/2010/main" val="2107465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x-lgflag.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599" y="540845"/>
            <a:ext cx="4240735" cy="2425700"/>
          </a:xfrm>
          <a:prstGeom prst="rect">
            <a:avLst/>
          </a:prstGeom>
          <a:ln>
            <a:solidFill>
              <a:schemeClr val="tx1"/>
            </a:solidFill>
          </a:ln>
        </p:spPr>
      </p:pic>
      <p:pic>
        <p:nvPicPr>
          <p:cNvPr id="6" name="Picture 5" descr="stock-vector-illustrated-map-of-mexico-with-the-main-attractions-312765077.jpg"/>
          <p:cNvPicPr>
            <a:picLocks noChangeAspect="1"/>
          </p:cNvPicPr>
          <p:nvPr/>
        </p:nvPicPr>
        <p:blipFill rotWithShape="1">
          <a:blip r:embed="rId4" cstate="print">
            <a:extLst>
              <a:ext uri="{28A0092B-C50C-407E-A947-70E740481C1C}">
                <a14:useLocalDpi xmlns:a14="http://schemas.microsoft.com/office/drawing/2010/main" val="0"/>
              </a:ext>
            </a:extLst>
          </a:blip>
          <a:srcRect b="4676"/>
          <a:stretch/>
        </p:blipFill>
        <p:spPr>
          <a:xfrm>
            <a:off x="4738649" y="540845"/>
            <a:ext cx="7224751" cy="6045201"/>
          </a:xfrm>
          <a:prstGeom prst="rect">
            <a:avLst/>
          </a:prstGeom>
          <a:ln>
            <a:solidFill>
              <a:schemeClr val="tx1"/>
            </a:solidFill>
          </a:ln>
        </p:spPr>
      </p:pic>
      <p:sp>
        <p:nvSpPr>
          <p:cNvPr id="5" name="TextBox 4">
            <a:extLst>
              <a:ext uri="{FF2B5EF4-FFF2-40B4-BE49-F238E27FC236}">
                <a16:creationId xmlns:a16="http://schemas.microsoft.com/office/drawing/2014/main" id="{4EFE8ACE-FD0F-F745-8229-E1CEA2967FF2}"/>
              </a:ext>
            </a:extLst>
          </p:cNvPr>
          <p:cNvSpPr txBox="1"/>
          <p:nvPr/>
        </p:nvSpPr>
        <p:spPr>
          <a:xfrm>
            <a:off x="228598" y="3131205"/>
            <a:ext cx="4240735" cy="3416320"/>
          </a:xfrm>
          <a:prstGeom prst="rect">
            <a:avLst/>
          </a:prstGeom>
          <a:solidFill>
            <a:schemeClr val="accent4">
              <a:lumMod val="20000"/>
              <a:lumOff val="80000"/>
            </a:schemeClr>
          </a:solidFill>
          <a:ln>
            <a:solidFill>
              <a:schemeClr val="tx1"/>
            </a:solidFill>
          </a:ln>
        </p:spPr>
        <p:txBody>
          <a:bodyPr wrap="square" rtlCol="0">
            <a:spAutoFit/>
          </a:bodyPr>
          <a:lstStyle/>
          <a:p>
            <a:r>
              <a:rPr lang="en-GB" sz="2400" dirty="0"/>
              <a:t>This is the </a:t>
            </a:r>
            <a:r>
              <a:rPr lang="en-GB" sz="2400" b="1" dirty="0"/>
              <a:t>Mexican flag</a:t>
            </a:r>
            <a:r>
              <a:rPr lang="en-GB" sz="2400" dirty="0"/>
              <a:t>: green is for </a:t>
            </a:r>
            <a:r>
              <a:rPr lang="en-GB" sz="2400" b="1" dirty="0"/>
              <a:t>hope</a:t>
            </a:r>
            <a:r>
              <a:rPr lang="en-GB" sz="2400" dirty="0"/>
              <a:t>, white is for </a:t>
            </a:r>
            <a:r>
              <a:rPr lang="en-GB" sz="2400" b="1" dirty="0"/>
              <a:t>unity</a:t>
            </a:r>
            <a:r>
              <a:rPr lang="en-GB" sz="2400" dirty="0"/>
              <a:t> and red is the </a:t>
            </a:r>
            <a:r>
              <a:rPr lang="en-GB" sz="2400" b="1" dirty="0"/>
              <a:t>blood of the heroes</a:t>
            </a:r>
            <a:r>
              <a:rPr lang="en-GB" sz="2400" dirty="0"/>
              <a:t>, the coat of arms is an </a:t>
            </a:r>
            <a:r>
              <a:rPr lang="en-GB" sz="2400" b="1" dirty="0"/>
              <a:t>eagle</a:t>
            </a:r>
            <a:r>
              <a:rPr lang="en-GB" sz="2400" dirty="0"/>
              <a:t> eating a </a:t>
            </a:r>
            <a:r>
              <a:rPr lang="en-GB" sz="2400" b="1" dirty="0"/>
              <a:t>rattle snake </a:t>
            </a:r>
            <a:r>
              <a:rPr lang="en-GB" sz="2400" dirty="0"/>
              <a:t>sat on a </a:t>
            </a:r>
            <a:r>
              <a:rPr lang="en-GB" sz="2400" b="1" dirty="0"/>
              <a:t>cactus. </a:t>
            </a:r>
            <a:r>
              <a:rPr lang="en-GB" sz="2400" dirty="0"/>
              <a:t>The map shows some famous landmarks in Mexico like the </a:t>
            </a:r>
            <a:r>
              <a:rPr lang="en-GB" sz="2400" b="1" dirty="0"/>
              <a:t>pyramids</a:t>
            </a:r>
            <a:r>
              <a:rPr lang="en-GB" sz="2400" dirty="0"/>
              <a:t> and </a:t>
            </a:r>
            <a:r>
              <a:rPr lang="en-GB" sz="2400" b="1" dirty="0"/>
              <a:t>Sierra Madre </a:t>
            </a:r>
            <a:r>
              <a:rPr lang="en-GB" sz="2400" dirty="0"/>
              <a:t>Mountain range. </a:t>
            </a:r>
            <a:endParaRPr lang="en-GB" sz="2400" i="1" dirty="0">
              <a:solidFill>
                <a:srgbClr val="0000FF"/>
              </a:solidFill>
            </a:endParaRPr>
          </a:p>
        </p:txBody>
      </p:sp>
    </p:spTree>
    <p:extLst>
      <p:ext uri="{BB962C8B-B14F-4D97-AF65-F5344CB8AC3E}">
        <p14:creationId xmlns:p14="http://schemas.microsoft.com/office/powerpoint/2010/main" val="17845326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aztecart_bt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558800"/>
            <a:ext cx="3733800" cy="3061716"/>
          </a:xfrm>
          <a:prstGeom prst="rect">
            <a:avLst/>
          </a:prstGeom>
          <a:ln>
            <a:solidFill>
              <a:schemeClr val="tx1"/>
            </a:solidFill>
          </a:ln>
        </p:spPr>
      </p:pic>
      <p:pic>
        <p:nvPicPr>
          <p:cNvPr id="3" name="Picture 2" descr="Aztec-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7982" y="1802106"/>
            <a:ext cx="3733800" cy="4875903"/>
          </a:xfrm>
          <a:prstGeom prst="rect">
            <a:avLst/>
          </a:prstGeom>
          <a:ln>
            <a:solidFill>
              <a:schemeClr val="tx1"/>
            </a:solidFill>
          </a:ln>
        </p:spPr>
      </p:pic>
      <p:pic>
        <p:nvPicPr>
          <p:cNvPr id="5" name="Picture 4" descr="images (6).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02100" y="203200"/>
            <a:ext cx="3604684" cy="2641600"/>
          </a:xfrm>
          <a:prstGeom prst="rect">
            <a:avLst/>
          </a:prstGeom>
          <a:ln>
            <a:solidFill>
              <a:schemeClr val="tx1"/>
            </a:solidFill>
          </a:ln>
        </p:spPr>
      </p:pic>
      <p:pic>
        <p:nvPicPr>
          <p:cNvPr id="6" name="Picture 5" descr="images (5).jpe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4000" y="3860800"/>
            <a:ext cx="4103210" cy="2730500"/>
          </a:xfrm>
          <a:prstGeom prst="rect">
            <a:avLst/>
          </a:prstGeom>
          <a:ln>
            <a:solidFill>
              <a:schemeClr val="tx1"/>
            </a:solidFill>
          </a:ln>
        </p:spPr>
      </p:pic>
      <p:pic>
        <p:nvPicPr>
          <p:cNvPr id="7" name="Picture 6" descr="download.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46600" y="3035299"/>
            <a:ext cx="2565400" cy="3690335"/>
          </a:xfrm>
          <a:prstGeom prst="rect">
            <a:avLst/>
          </a:prstGeom>
          <a:ln>
            <a:solidFill>
              <a:schemeClr val="tx1"/>
            </a:solidFill>
          </a:ln>
        </p:spPr>
      </p:pic>
      <p:sp>
        <p:nvSpPr>
          <p:cNvPr id="8" name="TextBox 7">
            <a:extLst>
              <a:ext uri="{FF2B5EF4-FFF2-40B4-BE49-F238E27FC236}">
                <a16:creationId xmlns:a16="http://schemas.microsoft.com/office/drawing/2014/main" id="{AC2717E0-9F65-8A48-BB66-C467D8C8FDF9}"/>
              </a:ext>
            </a:extLst>
          </p:cNvPr>
          <p:cNvSpPr txBox="1"/>
          <p:nvPr/>
        </p:nvSpPr>
        <p:spPr>
          <a:xfrm>
            <a:off x="7907982" y="179991"/>
            <a:ext cx="3534721" cy="1200329"/>
          </a:xfrm>
          <a:prstGeom prst="rect">
            <a:avLst/>
          </a:prstGeom>
          <a:solidFill>
            <a:schemeClr val="accent4">
              <a:lumMod val="20000"/>
              <a:lumOff val="80000"/>
            </a:schemeClr>
          </a:solidFill>
          <a:ln>
            <a:solidFill>
              <a:schemeClr val="tx1"/>
            </a:solidFill>
          </a:ln>
        </p:spPr>
        <p:txBody>
          <a:bodyPr wrap="square" rtlCol="0">
            <a:spAutoFit/>
          </a:bodyPr>
          <a:lstStyle/>
          <a:p>
            <a:r>
              <a:rPr lang="en-GB" sz="2400" dirty="0"/>
              <a:t>Mexico is known for its ancient civilisation: The Aztecs.</a:t>
            </a:r>
            <a:endParaRPr lang="en-GB" sz="2400" i="1" dirty="0">
              <a:solidFill>
                <a:srgbClr val="0000FF"/>
              </a:solidFill>
            </a:endParaRPr>
          </a:p>
        </p:txBody>
      </p:sp>
    </p:spTree>
    <p:extLst>
      <p:ext uri="{BB962C8B-B14F-4D97-AF65-F5344CB8AC3E}">
        <p14:creationId xmlns:p14="http://schemas.microsoft.com/office/powerpoint/2010/main" val="19653722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ownload (8).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2445" y="1790647"/>
            <a:ext cx="4991100" cy="4991100"/>
          </a:xfrm>
          <a:prstGeom prst="rect">
            <a:avLst/>
          </a:prstGeom>
          <a:ln>
            <a:solidFill>
              <a:schemeClr val="tx1"/>
            </a:solidFill>
          </a:ln>
        </p:spPr>
      </p:pic>
      <p:pic>
        <p:nvPicPr>
          <p:cNvPr id="6" name="Picture 5" descr="mexico-city-in-one-day-teotihuacan-pyramids-early-access-and-in-mexico-city-257327.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8455" y="1790647"/>
            <a:ext cx="6502400" cy="4334933"/>
          </a:xfrm>
          <a:prstGeom prst="rect">
            <a:avLst/>
          </a:prstGeom>
          <a:ln>
            <a:solidFill>
              <a:schemeClr val="tx1"/>
            </a:solidFill>
          </a:ln>
        </p:spPr>
      </p:pic>
      <p:sp>
        <p:nvSpPr>
          <p:cNvPr id="4" name="TextBox 3">
            <a:extLst>
              <a:ext uri="{FF2B5EF4-FFF2-40B4-BE49-F238E27FC236}">
                <a16:creationId xmlns:a16="http://schemas.microsoft.com/office/drawing/2014/main" id="{B38A4A28-CA40-D54C-905E-77D50932286A}"/>
              </a:ext>
            </a:extLst>
          </p:cNvPr>
          <p:cNvSpPr txBox="1"/>
          <p:nvPr/>
        </p:nvSpPr>
        <p:spPr>
          <a:xfrm>
            <a:off x="5092262" y="177840"/>
            <a:ext cx="6731876" cy="1200329"/>
          </a:xfrm>
          <a:prstGeom prst="rect">
            <a:avLst/>
          </a:prstGeom>
          <a:solidFill>
            <a:schemeClr val="accent4">
              <a:lumMod val="20000"/>
              <a:lumOff val="80000"/>
            </a:schemeClr>
          </a:solidFill>
          <a:ln>
            <a:solidFill>
              <a:schemeClr val="tx1"/>
            </a:solidFill>
          </a:ln>
        </p:spPr>
        <p:txBody>
          <a:bodyPr wrap="square" rtlCol="0">
            <a:spAutoFit/>
          </a:bodyPr>
          <a:lstStyle/>
          <a:p>
            <a:r>
              <a:rPr lang="en-GB" sz="2400" dirty="0"/>
              <a:t>The </a:t>
            </a:r>
            <a:r>
              <a:rPr lang="en-GB" sz="2400" b="1" dirty="0"/>
              <a:t>Aztecs</a:t>
            </a:r>
            <a:r>
              <a:rPr lang="en-GB" sz="2400" dirty="0"/>
              <a:t> (and other ancient civilisations including the </a:t>
            </a:r>
            <a:r>
              <a:rPr lang="en-GB" sz="2400" b="1" dirty="0"/>
              <a:t>Mayan’s</a:t>
            </a:r>
            <a:r>
              <a:rPr lang="en-GB" sz="2400" dirty="0"/>
              <a:t>) built the </a:t>
            </a:r>
            <a:r>
              <a:rPr lang="en-GB" sz="2400" b="1" dirty="0"/>
              <a:t>pyramids</a:t>
            </a:r>
            <a:r>
              <a:rPr lang="en-GB" sz="2400" dirty="0"/>
              <a:t> as a place to be </a:t>
            </a:r>
            <a:r>
              <a:rPr lang="en-GB" sz="2400" b="1" dirty="0"/>
              <a:t>closer to the gods, sacrifice and religious ceremony</a:t>
            </a:r>
            <a:r>
              <a:rPr lang="en-GB" sz="2400" dirty="0"/>
              <a:t>. </a:t>
            </a:r>
            <a:endParaRPr lang="en-GB" sz="2400" i="1" dirty="0">
              <a:solidFill>
                <a:srgbClr val="0000FF"/>
              </a:solidFill>
            </a:endParaRPr>
          </a:p>
        </p:txBody>
      </p:sp>
    </p:spTree>
    <p:extLst>
      <p:ext uri="{BB962C8B-B14F-4D97-AF65-F5344CB8AC3E}">
        <p14:creationId xmlns:p14="http://schemas.microsoft.com/office/powerpoint/2010/main" val="3448557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yramid-of-the-Sun-at-Teotihuacan-Mexico-728x47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205" y="734809"/>
            <a:ext cx="9245600" cy="5969000"/>
          </a:xfrm>
          <a:prstGeom prst="rect">
            <a:avLst/>
          </a:prstGeom>
          <a:ln>
            <a:solidFill>
              <a:schemeClr val="tx1"/>
            </a:solidFill>
          </a:ln>
        </p:spPr>
      </p:pic>
      <p:sp>
        <p:nvSpPr>
          <p:cNvPr id="3" name="TextBox 2">
            <a:extLst>
              <a:ext uri="{FF2B5EF4-FFF2-40B4-BE49-F238E27FC236}">
                <a16:creationId xmlns:a16="http://schemas.microsoft.com/office/drawing/2014/main" id="{1048A212-6D35-A44B-9BB8-E9110AFBECEF}"/>
              </a:ext>
            </a:extLst>
          </p:cNvPr>
          <p:cNvSpPr txBox="1"/>
          <p:nvPr/>
        </p:nvSpPr>
        <p:spPr>
          <a:xfrm>
            <a:off x="2730062" y="154191"/>
            <a:ext cx="6731876" cy="461665"/>
          </a:xfrm>
          <a:prstGeom prst="rect">
            <a:avLst/>
          </a:prstGeom>
          <a:solidFill>
            <a:schemeClr val="accent4">
              <a:lumMod val="20000"/>
              <a:lumOff val="80000"/>
            </a:schemeClr>
          </a:solidFill>
          <a:ln>
            <a:solidFill>
              <a:schemeClr val="tx1"/>
            </a:solidFill>
          </a:ln>
        </p:spPr>
        <p:txBody>
          <a:bodyPr wrap="square" rtlCol="0">
            <a:spAutoFit/>
          </a:bodyPr>
          <a:lstStyle/>
          <a:p>
            <a:r>
              <a:rPr lang="en-GB" sz="2400" dirty="0"/>
              <a:t>These pyramids are known as the sun and the moon. </a:t>
            </a:r>
            <a:endParaRPr lang="en-GB" sz="2400" i="1" dirty="0">
              <a:solidFill>
                <a:srgbClr val="0000FF"/>
              </a:solidFill>
            </a:endParaRPr>
          </a:p>
        </p:txBody>
      </p:sp>
    </p:spTree>
    <p:extLst>
      <p:ext uri="{BB962C8B-B14F-4D97-AF65-F5344CB8AC3E}">
        <p14:creationId xmlns:p14="http://schemas.microsoft.com/office/powerpoint/2010/main" val="1871504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ownload (9).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100" y="736599"/>
            <a:ext cx="4076700" cy="5276947"/>
          </a:xfrm>
          <a:prstGeom prst="rect">
            <a:avLst/>
          </a:prstGeom>
          <a:ln>
            <a:solidFill>
              <a:schemeClr val="tx1"/>
            </a:solidFill>
          </a:ln>
        </p:spPr>
      </p:pic>
      <p:pic>
        <p:nvPicPr>
          <p:cNvPr id="3" name="Picture 2" descr="download (11).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8400" y="749299"/>
            <a:ext cx="6807200" cy="5079219"/>
          </a:xfrm>
          <a:prstGeom prst="rect">
            <a:avLst/>
          </a:prstGeom>
          <a:ln>
            <a:solidFill>
              <a:schemeClr val="tx1"/>
            </a:solidFill>
          </a:ln>
        </p:spPr>
      </p:pic>
      <p:sp>
        <p:nvSpPr>
          <p:cNvPr id="4" name="TextBox 3">
            <a:extLst>
              <a:ext uri="{FF2B5EF4-FFF2-40B4-BE49-F238E27FC236}">
                <a16:creationId xmlns:a16="http://schemas.microsoft.com/office/drawing/2014/main" id="{B729A6C6-9A5C-7E43-ACFA-E4753CCBA4BE}"/>
              </a:ext>
            </a:extLst>
          </p:cNvPr>
          <p:cNvSpPr txBox="1"/>
          <p:nvPr/>
        </p:nvSpPr>
        <p:spPr>
          <a:xfrm>
            <a:off x="4957379" y="122660"/>
            <a:ext cx="3702269" cy="461665"/>
          </a:xfrm>
          <a:prstGeom prst="rect">
            <a:avLst/>
          </a:prstGeom>
          <a:solidFill>
            <a:schemeClr val="accent4">
              <a:lumMod val="20000"/>
              <a:lumOff val="80000"/>
            </a:schemeClr>
          </a:solidFill>
          <a:ln>
            <a:solidFill>
              <a:schemeClr val="tx1"/>
            </a:solidFill>
          </a:ln>
        </p:spPr>
        <p:txBody>
          <a:bodyPr wrap="square" rtlCol="0">
            <a:spAutoFit/>
          </a:bodyPr>
          <a:lstStyle/>
          <a:p>
            <a:r>
              <a:rPr lang="en-GB" sz="2400" dirty="0"/>
              <a:t>This is some Aztec artwork. </a:t>
            </a:r>
            <a:endParaRPr lang="en-GB" sz="2400" i="1" dirty="0">
              <a:solidFill>
                <a:srgbClr val="0000FF"/>
              </a:solidFill>
            </a:endParaRPr>
          </a:p>
        </p:txBody>
      </p:sp>
    </p:spTree>
    <p:extLst>
      <p:ext uri="{BB962C8B-B14F-4D97-AF65-F5344CB8AC3E}">
        <p14:creationId xmlns:p14="http://schemas.microsoft.com/office/powerpoint/2010/main" val="8660088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ownload (10).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10401" y="152400"/>
            <a:ext cx="4800600" cy="3265114"/>
          </a:xfrm>
          <a:prstGeom prst="rect">
            <a:avLst/>
          </a:prstGeom>
          <a:ln>
            <a:solidFill>
              <a:schemeClr val="tx1"/>
            </a:solidFill>
          </a:ln>
        </p:spPr>
      </p:pic>
      <p:pic>
        <p:nvPicPr>
          <p:cNvPr id="3" name="Picture 2" descr="images (4).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900" y="1054100"/>
            <a:ext cx="6303082" cy="4660900"/>
          </a:xfrm>
          <a:prstGeom prst="rect">
            <a:avLst/>
          </a:prstGeom>
          <a:ln>
            <a:solidFill>
              <a:schemeClr val="tx1"/>
            </a:solidFill>
          </a:ln>
        </p:spPr>
      </p:pic>
      <p:pic>
        <p:nvPicPr>
          <p:cNvPr id="4" name="Picture 3" descr="images (3).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89800" y="3644900"/>
            <a:ext cx="4013200" cy="3009900"/>
          </a:xfrm>
          <a:prstGeom prst="rect">
            <a:avLst/>
          </a:prstGeom>
          <a:ln>
            <a:solidFill>
              <a:schemeClr val="tx1"/>
            </a:solidFill>
          </a:ln>
        </p:spPr>
      </p:pic>
      <p:sp>
        <p:nvSpPr>
          <p:cNvPr id="5" name="TextBox 4">
            <a:extLst>
              <a:ext uri="{FF2B5EF4-FFF2-40B4-BE49-F238E27FC236}">
                <a16:creationId xmlns:a16="http://schemas.microsoft.com/office/drawing/2014/main" id="{DA8C7D82-18E0-BD4D-9B31-5D8B067B59D4}"/>
              </a:ext>
            </a:extLst>
          </p:cNvPr>
          <p:cNvSpPr txBox="1"/>
          <p:nvPr/>
        </p:nvSpPr>
        <p:spPr>
          <a:xfrm>
            <a:off x="2816713" y="296081"/>
            <a:ext cx="3702269" cy="461665"/>
          </a:xfrm>
          <a:prstGeom prst="rect">
            <a:avLst/>
          </a:prstGeom>
          <a:solidFill>
            <a:schemeClr val="accent4">
              <a:lumMod val="20000"/>
              <a:lumOff val="80000"/>
            </a:schemeClr>
          </a:solidFill>
          <a:ln>
            <a:solidFill>
              <a:schemeClr val="tx1"/>
            </a:solidFill>
          </a:ln>
        </p:spPr>
        <p:txBody>
          <a:bodyPr wrap="square" rtlCol="0">
            <a:spAutoFit/>
          </a:bodyPr>
          <a:lstStyle/>
          <a:p>
            <a:r>
              <a:rPr lang="en-GB" sz="2400" dirty="0"/>
              <a:t>This is some Aztec artwork. </a:t>
            </a:r>
            <a:endParaRPr lang="en-GB" sz="2400" i="1" dirty="0">
              <a:solidFill>
                <a:srgbClr val="0000FF"/>
              </a:solidFill>
            </a:endParaRPr>
          </a:p>
        </p:txBody>
      </p:sp>
    </p:spTree>
    <p:extLst>
      <p:ext uri="{BB962C8B-B14F-4D97-AF65-F5344CB8AC3E}">
        <p14:creationId xmlns:p14="http://schemas.microsoft.com/office/powerpoint/2010/main" val="4138999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xico-6.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66814" y="896703"/>
            <a:ext cx="8331200" cy="5665216"/>
          </a:xfrm>
          <a:prstGeom prst="rect">
            <a:avLst/>
          </a:prstGeom>
          <a:ln>
            <a:solidFill>
              <a:schemeClr val="tx1"/>
            </a:solidFill>
          </a:ln>
        </p:spPr>
      </p:pic>
      <p:sp>
        <p:nvSpPr>
          <p:cNvPr id="3" name="TextBox 2">
            <a:extLst>
              <a:ext uri="{FF2B5EF4-FFF2-40B4-BE49-F238E27FC236}">
                <a16:creationId xmlns:a16="http://schemas.microsoft.com/office/drawing/2014/main" id="{84EF5F28-E808-3049-B156-A71CDD6E381D}"/>
              </a:ext>
            </a:extLst>
          </p:cNvPr>
          <p:cNvSpPr txBox="1"/>
          <p:nvPr/>
        </p:nvSpPr>
        <p:spPr>
          <a:xfrm>
            <a:off x="2979684" y="296081"/>
            <a:ext cx="8718330" cy="461665"/>
          </a:xfrm>
          <a:prstGeom prst="rect">
            <a:avLst/>
          </a:prstGeom>
          <a:solidFill>
            <a:schemeClr val="accent4">
              <a:lumMod val="20000"/>
              <a:lumOff val="80000"/>
            </a:schemeClr>
          </a:solidFill>
          <a:ln>
            <a:solidFill>
              <a:schemeClr val="tx1"/>
            </a:solidFill>
          </a:ln>
        </p:spPr>
        <p:txBody>
          <a:bodyPr wrap="square" rtlCol="0">
            <a:spAutoFit/>
          </a:bodyPr>
          <a:lstStyle/>
          <a:p>
            <a:r>
              <a:rPr lang="en-GB" sz="2400" dirty="0"/>
              <a:t>This is the Cathedral in the main square in the middle of Mexico city. </a:t>
            </a:r>
            <a:endParaRPr lang="en-GB" sz="2400" i="1" dirty="0">
              <a:solidFill>
                <a:srgbClr val="0000FF"/>
              </a:solidFill>
            </a:endParaRPr>
          </a:p>
        </p:txBody>
      </p:sp>
    </p:spTree>
    <p:extLst>
      <p:ext uri="{BB962C8B-B14F-4D97-AF65-F5344CB8AC3E}">
        <p14:creationId xmlns:p14="http://schemas.microsoft.com/office/powerpoint/2010/main" val="28837059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8013" y="551289"/>
            <a:ext cx="11403724" cy="5755422"/>
          </a:xfrm>
          <a:prstGeom prst="rect">
            <a:avLst/>
          </a:prstGeom>
          <a:solidFill>
            <a:schemeClr val="accent4">
              <a:lumMod val="20000"/>
              <a:lumOff val="80000"/>
            </a:schemeClr>
          </a:solidFill>
          <a:ln>
            <a:solidFill>
              <a:schemeClr val="tx1"/>
            </a:solidFill>
          </a:ln>
        </p:spPr>
        <p:txBody>
          <a:bodyPr wrap="square" rtlCol="0">
            <a:spAutoFit/>
          </a:bodyPr>
          <a:lstStyle/>
          <a:p>
            <a:r>
              <a:rPr lang="en-GB" sz="4800" b="1" u="sng" dirty="0"/>
              <a:t>Day of the dead</a:t>
            </a:r>
            <a:r>
              <a:rPr lang="en-GB" sz="4800" dirty="0"/>
              <a:t>: </a:t>
            </a:r>
            <a:endParaRPr lang="en-GB" sz="3200" i="1" dirty="0"/>
          </a:p>
          <a:p>
            <a:pPr marL="457200" indent="-457200">
              <a:buFont typeface="Arial"/>
              <a:buChar char="•"/>
            </a:pPr>
            <a:r>
              <a:rPr lang="en-GB" sz="3200" i="1" dirty="0" err="1"/>
              <a:t>Dia</a:t>
            </a:r>
            <a:r>
              <a:rPr lang="en-GB" sz="3200" i="1" dirty="0"/>
              <a:t> de los </a:t>
            </a:r>
            <a:r>
              <a:rPr lang="en-GB" sz="3200" i="1" dirty="0" err="1"/>
              <a:t>muertos</a:t>
            </a:r>
            <a:r>
              <a:rPr lang="en-GB" sz="3200" i="1" dirty="0"/>
              <a:t> is a Mexican Festival that comes from the </a:t>
            </a:r>
            <a:r>
              <a:rPr lang="en-GB" sz="3200" b="1" i="1" dirty="0">
                <a:solidFill>
                  <a:srgbClr val="0000FF"/>
                </a:solidFill>
              </a:rPr>
              <a:t>Aztec tradition </a:t>
            </a:r>
            <a:r>
              <a:rPr lang="en-GB" sz="3200" i="1" dirty="0"/>
              <a:t>over </a:t>
            </a:r>
            <a:r>
              <a:rPr lang="en-GB" sz="3200" b="1" i="1" dirty="0">
                <a:solidFill>
                  <a:srgbClr val="0000FF"/>
                </a:solidFill>
              </a:rPr>
              <a:t>3000 years </a:t>
            </a:r>
            <a:r>
              <a:rPr lang="en-GB" sz="3200" i="1" dirty="0"/>
              <a:t>ago. </a:t>
            </a:r>
          </a:p>
          <a:p>
            <a:pPr marL="457200" indent="-457200">
              <a:buFont typeface="Arial"/>
              <a:buChar char="•"/>
            </a:pPr>
            <a:r>
              <a:rPr lang="en-GB" sz="3200" i="1" dirty="0"/>
              <a:t>The Aztecs would </a:t>
            </a:r>
            <a:r>
              <a:rPr lang="en-GB" sz="3200" b="1" i="1" dirty="0">
                <a:solidFill>
                  <a:srgbClr val="0000FF"/>
                </a:solidFill>
              </a:rPr>
              <a:t>honour</a:t>
            </a:r>
            <a:r>
              <a:rPr lang="en-GB" sz="3200" i="1" dirty="0">
                <a:solidFill>
                  <a:srgbClr val="0000FF"/>
                </a:solidFill>
              </a:rPr>
              <a:t> </a:t>
            </a:r>
            <a:r>
              <a:rPr lang="en-GB" sz="3200" i="1" dirty="0"/>
              <a:t>the </a:t>
            </a:r>
            <a:r>
              <a:rPr lang="en-GB" sz="3200" b="1" i="1" dirty="0">
                <a:solidFill>
                  <a:srgbClr val="0000FF"/>
                </a:solidFill>
              </a:rPr>
              <a:t>goddess</a:t>
            </a:r>
            <a:r>
              <a:rPr lang="en-GB" sz="3200" i="1" dirty="0">
                <a:solidFill>
                  <a:srgbClr val="0000FF"/>
                </a:solidFill>
              </a:rPr>
              <a:t> </a:t>
            </a:r>
            <a:r>
              <a:rPr lang="en-GB" sz="3200" i="1" dirty="0"/>
              <a:t>of the </a:t>
            </a:r>
            <a:r>
              <a:rPr lang="en-GB" sz="3200" b="1" i="1" dirty="0">
                <a:solidFill>
                  <a:srgbClr val="0000FF"/>
                </a:solidFill>
              </a:rPr>
              <a:t>underworld</a:t>
            </a:r>
            <a:r>
              <a:rPr lang="en-GB" sz="3200" i="1" dirty="0">
                <a:solidFill>
                  <a:srgbClr val="0000FF"/>
                </a:solidFill>
              </a:rPr>
              <a:t> </a:t>
            </a:r>
            <a:r>
              <a:rPr lang="en-GB" sz="3200" i="1" dirty="0"/>
              <a:t>“</a:t>
            </a:r>
            <a:r>
              <a:rPr lang="en-GB" sz="3200" b="1" i="1" dirty="0" err="1">
                <a:solidFill>
                  <a:srgbClr val="0000FF"/>
                </a:solidFill>
              </a:rPr>
              <a:t>Michecacihuati</a:t>
            </a:r>
            <a:r>
              <a:rPr lang="en-GB" sz="3200" i="1" dirty="0"/>
              <a:t>” for 1 month.</a:t>
            </a:r>
          </a:p>
          <a:p>
            <a:pPr marL="457200" indent="-457200">
              <a:buFont typeface="Arial"/>
              <a:buChar char="•"/>
            </a:pPr>
            <a:r>
              <a:rPr lang="en-GB" sz="3200" i="1" dirty="0"/>
              <a:t>There is a lot of </a:t>
            </a:r>
            <a:r>
              <a:rPr lang="en-GB" sz="3200" b="1" i="1" dirty="0">
                <a:solidFill>
                  <a:srgbClr val="0000FF"/>
                </a:solidFill>
              </a:rPr>
              <a:t>art</a:t>
            </a:r>
            <a:r>
              <a:rPr lang="en-GB" sz="3200" i="1" dirty="0">
                <a:solidFill>
                  <a:srgbClr val="0000FF"/>
                </a:solidFill>
              </a:rPr>
              <a:t> </a:t>
            </a:r>
            <a:r>
              <a:rPr lang="en-GB" sz="3200" i="1" dirty="0"/>
              <a:t>involved in this festival.</a:t>
            </a:r>
          </a:p>
          <a:p>
            <a:pPr marL="457200" indent="-457200">
              <a:buFont typeface="Arial"/>
              <a:buChar char="•"/>
            </a:pPr>
            <a:r>
              <a:rPr lang="en-GB" sz="3200" i="1" dirty="0"/>
              <a:t>They believe that as long as they are </a:t>
            </a:r>
            <a:r>
              <a:rPr lang="en-GB" sz="3200" b="1" i="1" dirty="0">
                <a:solidFill>
                  <a:srgbClr val="0000FF"/>
                </a:solidFill>
              </a:rPr>
              <a:t>remembered</a:t>
            </a:r>
            <a:r>
              <a:rPr lang="en-GB" sz="3200" i="1" dirty="0">
                <a:solidFill>
                  <a:srgbClr val="0000FF"/>
                </a:solidFill>
              </a:rPr>
              <a:t> </a:t>
            </a:r>
            <a:r>
              <a:rPr lang="en-GB" sz="3200" i="1" dirty="0"/>
              <a:t>they are not dead, they </a:t>
            </a:r>
            <a:r>
              <a:rPr lang="en-GB" sz="3200" b="1" i="1" dirty="0">
                <a:solidFill>
                  <a:srgbClr val="0000FF"/>
                </a:solidFill>
              </a:rPr>
              <a:t>live on</a:t>
            </a:r>
            <a:r>
              <a:rPr lang="en-GB" sz="3200" i="1" dirty="0"/>
              <a:t> in our minds and in our </a:t>
            </a:r>
            <a:r>
              <a:rPr lang="en-GB" sz="3200" b="1" i="1" dirty="0">
                <a:solidFill>
                  <a:srgbClr val="0000FF"/>
                </a:solidFill>
              </a:rPr>
              <a:t>souls</a:t>
            </a:r>
            <a:r>
              <a:rPr lang="en-GB" sz="3200" i="1" dirty="0"/>
              <a:t>.</a:t>
            </a:r>
          </a:p>
          <a:p>
            <a:pPr marL="457200" indent="-457200">
              <a:buFont typeface="Arial"/>
              <a:buChar char="•"/>
            </a:pPr>
            <a:r>
              <a:rPr lang="en-GB" sz="3200" i="1" dirty="0"/>
              <a:t>Now people remember their loved ones: “</a:t>
            </a:r>
            <a:r>
              <a:rPr lang="en-GB" sz="3200" b="1" i="1" dirty="0">
                <a:solidFill>
                  <a:srgbClr val="0000FF"/>
                </a:solidFill>
              </a:rPr>
              <a:t>the departed</a:t>
            </a:r>
            <a:r>
              <a:rPr lang="en-GB" sz="3200" i="1" dirty="0"/>
              <a:t>” by having an </a:t>
            </a:r>
            <a:r>
              <a:rPr lang="en-GB" sz="3200" b="1" i="1" dirty="0">
                <a:solidFill>
                  <a:srgbClr val="0000FF"/>
                </a:solidFill>
              </a:rPr>
              <a:t>altar</a:t>
            </a:r>
            <a:r>
              <a:rPr lang="en-GB" sz="3200" i="1" dirty="0">
                <a:solidFill>
                  <a:srgbClr val="0000FF"/>
                </a:solidFill>
              </a:rPr>
              <a:t> </a:t>
            </a:r>
            <a:r>
              <a:rPr lang="en-GB" sz="3200" i="1" dirty="0"/>
              <a:t>and putting </a:t>
            </a:r>
            <a:r>
              <a:rPr lang="en-GB" sz="3200" b="1" i="1" dirty="0">
                <a:solidFill>
                  <a:srgbClr val="0000FF"/>
                </a:solidFill>
              </a:rPr>
              <a:t>food</a:t>
            </a:r>
            <a:r>
              <a:rPr lang="en-GB" sz="3200" i="1" dirty="0">
                <a:solidFill>
                  <a:srgbClr val="0000FF"/>
                </a:solidFill>
              </a:rPr>
              <a:t> </a:t>
            </a:r>
            <a:r>
              <a:rPr lang="en-GB" sz="3200" i="1" dirty="0"/>
              <a:t>they like on it and giving </a:t>
            </a:r>
            <a:r>
              <a:rPr lang="en-GB" sz="3200" b="1" i="1" dirty="0">
                <a:solidFill>
                  <a:srgbClr val="0000FF"/>
                </a:solidFill>
              </a:rPr>
              <a:t>offerings</a:t>
            </a:r>
            <a:r>
              <a:rPr lang="en-GB" sz="3200" i="1" dirty="0">
                <a:solidFill>
                  <a:srgbClr val="0000FF"/>
                </a:solidFill>
              </a:rPr>
              <a:t> </a:t>
            </a:r>
            <a:r>
              <a:rPr lang="en-GB" sz="3200" i="1" dirty="0"/>
              <a:t>and </a:t>
            </a:r>
            <a:r>
              <a:rPr lang="en-GB" sz="3200" b="1" i="1" dirty="0">
                <a:solidFill>
                  <a:srgbClr val="0000FF"/>
                </a:solidFill>
              </a:rPr>
              <a:t>celebrate their life.</a:t>
            </a:r>
          </a:p>
        </p:txBody>
      </p:sp>
    </p:spTree>
    <p:extLst>
      <p:ext uri="{BB962C8B-B14F-4D97-AF65-F5344CB8AC3E}">
        <p14:creationId xmlns:p14="http://schemas.microsoft.com/office/powerpoint/2010/main" val="1003740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8164" y="151179"/>
            <a:ext cx="11855671" cy="6309420"/>
          </a:xfrm>
          <a:prstGeom prst="rect">
            <a:avLst/>
          </a:prstGeom>
          <a:solidFill>
            <a:schemeClr val="accent4">
              <a:lumMod val="20000"/>
              <a:lumOff val="80000"/>
            </a:schemeClr>
          </a:solidFill>
          <a:ln>
            <a:solidFill>
              <a:schemeClr val="tx1"/>
            </a:solidFill>
          </a:ln>
        </p:spPr>
        <p:txBody>
          <a:bodyPr wrap="square" rtlCol="0">
            <a:spAutoFit/>
          </a:bodyPr>
          <a:lstStyle/>
          <a:p>
            <a:r>
              <a:rPr lang="en-GB" sz="2800" b="1" u="sng" dirty="0"/>
              <a:t>Day of the dead</a:t>
            </a:r>
            <a:r>
              <a:rPr lang="en-GB" sz="2800" dirty="0"/>
              <a:t>: </a:t>
            </a:r>
            <a:endParaRPr lang="en-GB" sz="2800" i="1" dirty="0"/>
          </a:p>
          <a:p>
            <a:pPr marL="457200" indent="-457200">
              <a:buFont typeface="Arial"/>
              <a:buChar char="•"/>
            </a:pPr>
            <a:r>
              <a:rPr lang="en-GB" sz="2800" b="1" i="1" dirty="0">
                <a:solidFill>
                  <a:srgbClr val="0000FF"/>
                </a:solidFill>
              </a:rPr>
              <a:t>1</a:t>
            </a:r>
            <a:r>
              <a:rPr lang="en-GB" sz="2800" b="1" i="1" baseline="30000" dirty="0">
                <a:solidFill>
                  <a:srgbClr val="0000FF"/>
                </a:solidFill>
              </a:rPr>
              <a:t>st</a:t>
            </a:r>
            <a:r>
              <a:rPr lang="en-GB" sz="2800" b="1" i="1" dirty="0">
                <a:solidFill>
                  <a:srgbClr val="0000FF"/>
                </a:solidFill>
              </a:rPr>
              <a:t> November </a:t>
            </a:r>
            <a:r>
              <a:rPr lang="en-GB" sz="2800" i="1" dirty="0"/>
              <a:t>‘</a:t>
            </a:r>
            <a:r>
              <a:rPr lang="en-GB" sz="2800" i="1" dirty="0" err="1"/>
              <a:t>Dia</a:t>
            </a:r>
            <a:r>
              <a:rPr lang="en-GB" sz="2800" i="1" dirty="0"/>
              <a:t> de los </a:t>
            </a:r>
            <a:r>
              <a:rPr lang="en-GB" sz="2800" i="1" dirty="0" err="1"/>
              <a:t>Angelitos</a:t>
            </a:r>
            <a:r>
              <a:rPr lang="en-GB" sz="2800" i="1" dirty="0"/>
              <a:t>’ Day of the angels, innocents souls of </a:t>
            </a:r>
            <a:r>
              <a:rPr lang="en-GB" sz="2800" b="1" i="1" dirty="0">
                <a:solidFill>
                  <a:srgbClr val="0000FF"/>
                </a:solidFill>
              </a:rPr>
              <a:t>children</a:t>
            </a:r>
            <a:r>
              <a:rPr lang="en-GB" sz="2800" i="1" dirty="0">
                <a:solidFill>
                  <a:srgbClr val="0000FF"/>
                </a:solidFill>
              </a:rPr>
              <a:t> </a:t>
            </a:r>
            <a:r>
              <a:rPr lang="en-GB" sz="2800" i="1" dirty="0"/>
              <a:t>are remembered</a:t>
            </a:r>
          </a:p>
          <a:p>
            <a:pPr marL="457200" indent="-457200">
              <a:buFont typeface="Arial"/>
              <a:buChar char="•"/>
            </a:pPr>
            <a:r>
              <a:rPr lang="en-GB" sz="2800" b="1" i="1" dirty="0">
                <a:solidFill>
                  <a:srgbClr val="0000FF"/>
                </a:solidFill>
              </a:rPr>
              <a:t>2</a:t>
            </a:r>
            <a:r>
              <a:rPr lang="en-GB" sz="2800" b="1" i="1" baseline="30000" dirty="0">
                <a:solidFill>
                  <a:srgbClr val="0000FF"/>
                </a:solidFill>
              </a:rPr>
              <a:t>nd</a:t>
            </a:r>
            <a:r>
              <a:rPr lang="en-GB" sz="2800" b="1" i="1" dirty="0">
                <a:solidFill>
                  <a:srgbClr val="0000FF"/>
                </a:solidFill>
              </a:rPr>
              <a:t> November </a:t>
            </a:r>
            <a:r>
              <a:rPr lang="en-GB" sz="2800" i="1" dirty="0"/>
              <a:t>‘</a:t>
            </a:r>
            <a:r>
              <a:rPr lang="en-GB" sz="2800" i="1" dirty="0" err="1"/>
              <a:t>Dia</a:t>
            </a:r>
            <a:r>
              <a:rPr lang="en-GB" sz="2800" i="1" dirty="0"/>
              <a:t> de los </a:t>
            </a:r>
            <a:r>
              <a:rPr lang="en-GB" sz="2800" i="1" dirty="0" err="1"/>
              <a:t>Difuntos</a:t>
            </a:r>
            <a:r>
              <a:rPr lang="en-GB" sz="2800" i="1" dirty="0"/>
              <a:t>’ Day of the dead (</a:t>
            </a:r>
            <a:r>
              <a:rPr lang="en-GB" sz="2800" b="1" i="1" dirty="0">
                <a:solidFill>
                  <a:srgbClr val="0000FF"/>
                </a:solidFill>
              </a:rPr>
              <a:t>adults</a:t>
            </a:r>
            <a:r>
              <a:rPr lang="en-GB" sz="2800" i="1" dirty="0"/>
              <a:t>)</a:t>
            </a:r>
          </a:p>
          <a:p>
            <a:pPr marL="457200" indent="-457200">
              <a:buFont typeface="Arial"/>
              <a:buChar char="•"/>
            </a:pPr>
            <a:r>
              <a:rPr lang="en-GB" sz="2800" i="1" dirty="0"/>
              <a:t>The official celebration day is the 2</a:t>
            </a:r>
            <a:r>
              <a:rPr lang="en-GB" sz="2800" i="1" baseline="30000" dirty="0"/>
              <a:t>nd</a:t>
            </a:r>
            <a:r>
              <a:rPr lang="en-GB" sz="2800" i="1" dirty="0"/>
              <a:t> November but celebrations can start on the 31</a:t>
            </a:r>
            <a:r>
              <a:rPr lang="en-GB" sz="2800" i="1" baseline="30000" dirty="0"/>
              <a:t>st</a:t>
            </a:r>
            <a:r>
              <a:rPr lang="en-GB" sz="2800" i="1" dirty="0"/>
              <a:t> October so it lasts 3 days in total.</a:t>
            </a:r>
          </a:p>
          <a:p>
            <a:pPr marL="457200" indent="-457200">
              <a:buFont typeface="Arial"/>
              <a:buChar char="•"/>
            </a:pPr>
            <a:r>
              <a:rPr lang="en-GB" sz="2800" i="1" dirty="0"/>
              <a:t>The festival is to </a:t>
            </a:r>
            <a:r>
              <a:rPr lang="en-GB" sz="2800" b="1" i="1" dirty="0">
                <a:solidFill>
                  <a:srgbClr val="0000FF"/>
                </a:solidFill>
              </a:rPr>
              <a:t>remember your loved ones which have passed away, be happy, joyful and laugh</a:t>
            </a:r>
            <a:r>
              <a:rPr lang="en-GB" sz="2800" i="1" dirty="0"/>
              <a:t>. </a:t>
            </a:r>
          </a:p>
          <a:p>
            <a:pPr marL="457200" indent="-457200">
              <a:buFont typeface="Arial"/>
              <a:buChar char="•"/>
            </a:pPr>
            <a:r>
              <a:rPr lang="en-GB" sz="2800" i="1" dirty="0"/>
              <a:t>Aztecs believed that in this life we are only </a:t>
            </a:r>
            <a:r>
              <a:rPr lang="en-GB" sz="2800" b="1" i="1" dirty="0">
                <a:solidFill>
                  <a:srgbClr val="0000FF"/>
                </a:solidFill>
              </a:rPr>
              <a:t>dreaming</a:t>
            </a:r>
            <a:r>
              <a:rPr lang="en-GB" sz="2800" i="1" dirty="0">
                <a:solidFill>
                  <a:srgbClr val="0000FF"/>
                </a:solidFill>
              </a:rPr>
              <a:t> </a:t>
            </a:r>
            <a:r>
              <a:rPr lang="en-GB" sz="2800" i="1" dirty="0"/>
              <a:t>and that when we die we are going on to live another life.</a:t>
            </a:r>
          </a:p>
          <a:p>
            <a:endParaRPr lang="en-GB" sz="2800" i="1" dirty="0"/>
          </a:p>
          <a:p>
            <a:pPr marL="457200" indent="-457200">
              <a:buFont typeface="Arial"/>
              <a:buChar char="•"/>
            </a:pPr>
            <a:r>
              <a:rPr lang="en-GB" sz="2400" i="1" dirty="0" err="1"/>
              <a:t>Dia</a:t>
            </a:r>
            <a:r>
              <a:rPr lang="en-GB" sz="2400" i="1" dirty="0"/>
              <a:t> de </a:t>
            </a:r>
            <a:r>
              <a:rPr lang="en-GB" sz="2400" i="1" dirty="0" err="1"/>
              <a:t>los</a:t>
            </a:r>
            <a:r>
              <a:rPr lang="en-GB" sz="2400" i="1" dirty="0"/>
              <a:t> </a:t>
            </a:r>
            <a:r>
              <a:rPr lang="en-GB" sz="2400" i="1" dirty="0" err="1"/>
              <a:t>muertos</a:t>
            </a:r>
            <a:r>
              <a:rPr lang="en-GB" sz="2400" i="1" dirty="0"/>
              <a:t> is </a:t>
            </a:r>
            <a:r>
              <a:rPr lang="en-GB" sz="2400" b="1" i="1" dirty="0"/>
              <a:t>not related to Halloween</a:t>
            </a:r>
            <a:r>
              <a:rPr lang="en-GB" sz="2400" i="1" dirty="0"/>
              <a:t>, it is an older Aztec celebration.</a:t>
            </a:r>
          </a:p>
          <a:p>
            <a:pPr marL="457200" indent="-457200">
              <a:buFont typeface="Arial"/>
              <a:buChar char="•"/>
            </a:pPr>
            <a:r>
              <a:rPr lang="en-GB" sz="2400" i="1" dirty="0"/>
              <a:t>The difference with Halloween is that </a:t>
            </a:r>
            <a:r>
              <a:rPr lang="en-GB" sz="2400" b="1" i="1" dirty="0">
                <a:solidFill>
                  <a:srgbClr val="0000FF"/>
                </a:solidFill>
              </a:rPr>
              <a:t>day of the dead </a:t>
            </a:r>
            <a:r>
              <a:rPr lang="en-GB" sz="2400" i="1" dirty="0"/>
              <a:t>is a </a:t>
            </a:r>
            <a:r>
              <a:rPr lang="en-GB" sz="2400" b="1" i="1" dirty="0">
                <a:solidFill>
                  <a:srgbClr val="0000FF"/>
                </a:solidFill>
              </a:rPr>
              <a:t>happy</a:t>
            </a:r>
            <a:r>
              <a:rPr lang="en-GB" sz="2400" i="1" dirty="0">
                <a:solidFill>
                  <a:srgbClr val="0000FF"/>
                </a:solidFill>
              </a:rPr>
              <a:t> </a:t>
            </a:r>
            <a:r>
              <a:rPr lang="en-GB" sz="2400" i="1" dirty="0"/>
              <a:t>event and Halloween instils fear in people about death and the dead which does not </a:t>
            </a:r>
            <a:r>
              <a:rPr lang="en-GB" sz="2400" b="1" i="1" dirty="0">
                <a:solidFill>
                  <a:srgbClr val="0000FF"/>
                </a:solidFill>
              </a:rPr>
              <a:t>preserve their spirit </a:t>
            </a:r>
            <a:r>
              <a:rPr lang="en-GB" sz="2400" i="1" dirty="0"/>
              <a:t>or </a:t>
            </a:r>
            <a:r>
              <a:rPr lang="en-GB" sz="2400" b="1" i="1" dirty="0">
                <a:solidFill>
                  <a:srgbClr val="0000FF"/>
                </a:solidFill>
              </a:rPr>
              <a:t>memory respectfully or peacefully</a:t>
            </a:r>
            <a:r>
              <a:rPr lang="en-GB" sz="2400" i="1" dirty="0"/>
              <a:t>. </a:t>
            </a:r>
            <a:r>
              <a:rPr lang="en-GB" sz="2400" b="1" i="1" dirty="0"/>
              <a:t>Discuss.</a:t>
            </a:r>
          </a:p>
        </p:txBody>
      </p:sp>
    </p:spTree>
    <p:extLst>
      <p:ext uri="{BB962C8B-B14F-4D97-AF65-F5344CB8AC3E}">
        <p14:creationId xmlns:p14="http://schemas.microsoft.com/office/powerpoint/2010/main" val="77271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s.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532637" cy="3695700"/>
          </a:xfrm>
          <a:prstGeom prst="rect">
            <a:avLst/>
          </a:prstGeom>
        </p:spPr>
      </p:pic>
      <p:pic>
        <p:nvPicPr>
          <p:cNvPr id="3" name="Picture 2" descr="images (2).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3366" y="84083"/>
            <a:ext cx="4542158" cy="3022600"/>
          </a:xfrm>
          <a:prstGeom prst="rect">
            <a:avLst/>
          </a:prstGeom>
        </p:spPr>
      </p:pic>
      <p:pic>
        <p:nvPicPr>
          <p:cNvPr id="4" name="Picture 3" descr="images (1).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3683000"/>
            <a:ext cx="3470349" cy="3175000"/>
          </a:xfrm>
          <a:prstGeom prst="rect">
            <a:avLst/>
          </a:prstGeom>
        </p:spPr>
      </p:pic>
      <p:pic>
        <p:nvPicPr>
          <p:cNvPr id="5" name="Picture 4" descr="download.jpe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66590" y="3048000"/>
            <a:ext cx="5725410" cy="3810000"/>
          </a:xfrm>
          <a:prstGeom prst="rect">
            <a:avLst/>
          </a:prstGeom>
        </p:spPr>
      </p:pic>
      <p:pic>
        <p:nvPicPr>
          <p:cNvPr id="6" name="Picture 5" descr="download (2).jpe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75000" y="4533900"/>
            <a:ext cx="3492500" cy="2324100"/>
          </a:xfrm>
          <a:prstGeom prst="rect">
            <a:avLst/>
          </a:prstGeom>
        </p:spPr>
      </p:pic>
      <p:sp>
        <p:nvSpPr>
          <p:cNvPr id="7" name="TextBox 6"/>
          <p:cNvSpPr txBox="1"/>
          <p:nvPr/>
        </p:nvSpPr>
        <p:spPr>
          <a:xfrm>
            <a:off x="3403600" y="3657600"/>
            <a:ext cx="3403600" cy="830997"/>
          </a:xfrm>
          <a:prstGeom prst="rect">
            <a:avLst/>
          </a:prstGeom>
          <a:solidFill>
            <a:schemeClr val="accent4">
              <a:lumMod val="20000"/>
              <a:lumOff val="80000"/>
            </a:schemeClr>
          </a:solidFill>
          <a:ln>
            <a:solidFill>
              <a:schemeClr val="tx1"/>
            </a:solidFill>
          </a:ln>
        </p:spPr>
        <p:txBody>
          <a:bodyPr wrap="square" rtlCol="0">
            <a:spAutoFit/>
          </a:bodyPr>
          <a:lstStyle/>
          <a:p>
            <a:r>
              <a:rPr lang="en-GB" sz="4800" b="1" dirty="0"/>
              <a:t>Celebrations</a:t>
            </a:r>
            <a:endParaRPr lang="en-GB" sz="3200" b="1" i="1" dirty="0">
              <a:solidFill>
                <a:srgbClr val="0000FF"/>
              </a:solidFill>
            </a:endParaRPr>
          </a:p>
        </p:txBody>
      </p:sp>
    </p:spTree>
    <p:extLst>
      <p:ext uri="{BB962C8B-B14F-4D97-AF65-F5344CB8AC3E}">
        <p14:creationId xmlns:p14="http://schemas.microsoft.com/office/powerpoint/2010/main" val="3010946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ownload (1).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486400" cy="4093698"/>
          </a:xfrm>
          <a:prstGeom prst="rect">
            <a:avLst/>
          </a:prstGeom>
        </p:spPr>
      </p:pic>
      <p:pic>
        <p:nvPicPr>
          <p:cNvPr id="6" name="Picture 5" descr="download.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37400" y="30820"/>
            <a:ext cx="5043020" cy="3777397"/>
          </a:xfrm>
          <a:prstGeom prst="rect">
            <a:avLst/>
          </a:prstGeom>
        </p:spPr>
      </p:pic>
      <p:pic>
        <p:nvPicPr>
          <p:cNvPr id="8" name="Picture 7" descr="images (3).jpe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17790" y="4091553"/>
            <a:ext cx="3454400" cy="2766447"/>
          </a:xfrm>
          <a:prstGeom prst="rect">
            <a:avLst/>
          </a:prstGeom>
        </p:spPr>
      </p:pic>
      <p:pic>
        <p:nvPicPr>
          <p:cNvPr id="9" name="Picture 8" descr="images.jpe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 y="4091553"/>
            <a:ext cx="3693349" cy="2766447"/>
          </a:xfrm>
          <a:prstGeom prst="rect">
            <a:avLst/>
          </a:prstGeom>
        </p:spPr>
      </p:pic>
      <p:pic>
        <p:nvPicPr>
          <p:cNvPr id="11" name="Picture 10" descr="images (7).jpe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72100" y="0"/>
            <a:ext cx="3175000" cy="2552700"/>
          </a:xfrm>
          <a:prstGeom prst="rect">
            <a:avLst/>
          </a:prstGeom>
        </p:spPr>
      </p:pic>
      <p:pic>
        <p:nvPicPr>
          <p:cNvPr id="12" name="Picture 11" descr="images (4).jpeg"/>
          <p:cNvPicPr>
            <a:picLocks noChangeAspect="1"/>
          </p:cNvPicPr>
          <p:nvPr/>
        </p:nvPicPr>
        <p:blipFill rotWithShape="1">
          <a:blip r:embed="rId8">
            <a:extLst>
              <a:ext uri="{28A0092B-C50C-407E-A947-70E740481C1C}">
                <a14:useLocalDpi xmlns:a14="http://schemas.microsoft.com/office/drawing/2010/main" val="0"/>
              </a:ext>
            </a:extLst>
          </a:blip>
          <a:srcRect l="15444" r="16366"/>
          <a:stretch/>
        </p:blipFill>
        <p:spPr>
          <a:xfrm>
            <a:off x="8998388" y="3759587"/>
            <a:ext cx="3175000" cy="3098412"/>
          </a:xfrm>
          <a:prstGeom prst="rect">
            <a:avLst/>
          </a:prstGeom>
        </p:spPr>
      </p:pic>
      <p:sp>
        <p:nvSpPr>
          <p:cNvPr id="13" name="TextBox 12"/>
          <p:cNvSpPr txBox="1"/>
          <p:nvPr/>
        </p:nvSpPr>
        <p:spPr>
          <a:xfrm>
            <a:off x="5537200" y="2946400"/>
            <a:ext cx="1600200" cy="830997"/>
          </a:xfrm>
          <a:prstGeom prst="rect">
            <a:avLst/>
          </a:prstGeom>
          <a:solidFill>
            <a:schemeClr val="accent4">
              <a:lumMod val="20000"/>
              <a:lumOff val="80000"/>
            </a:schemeClr>
          </a:solidFill>
          <a:ln>
            <a:solidFill>
              <a:schemeClr val="tx1"/>
            </a:solidFill>
          </a:ln>
        </p:spPr>
        <p:txBody>
          <a:bodyPr wrap="square" rtlCol="0">
            <a:spAutoFit/>
          </a:bodyPr>
          <a:lstStyle/>
          <a:p>
            <a:r>
              <a:rPr lang="en-GB" sz="4800" b="1" dirty="0"/>
              <a:t>Food</a:t>
            </a:r>
            <a:endParaRPr lang="en-GB" sz="3200" b="1" i="1" dirty="0">
              <a:solidFill>
                <a:srgbClr val="0000FF"/>
              </a:solidFill>
            </a:endParaRPr>
          </a:p>
        </p:txBody>
      </p:sp>
      <p:sp>
        <p:nvSpPr>
          <p:cNvPr id="10" name="TextBox 9">
            <a:extLst>
              <a:ext uri="{FF2B5EF4-FFF2-40B4-BE49-F238E27FC236}">
                <a16:creationId xmlns:a16="http://schemas.microsoft.com/office/drawing/2014/main" id="{354B75CA-E904-D048-B334-BCD88061BA23}"/>
              </a:ext>
            </a:extLst>
          </p:cNvPr>
          <p:cNvSpPr txBox="1"/>
          <p:nvPr/>
        </p:nvSpPr>
        <p:spPr>
          <a:xfrm>
            <a:off x="7660728" y="2149385"/>
            <a:ext cx="1499038" cy="400110"/>
          </a:xfrm>
          <a:prstGeom prst="rect">
            <a:avLst/>
          </a:prstGeom>
          <a:solidFill>
            <a:schemeClr val="accent4">
              <a:lumMod val="20000"/>
              <a:lumOff val="80000"/>
            </a:schemeClr>
          </a:solidFill>
          <a:ln>
            <a:solidFill>
              <a:schemeClr val="tx1"/>
            </a:solidFill>
          </a:ln>
        </p:spPr>
        <p:txBody>
          <a:bodyPr wrap="square" rtlCol="0">
            <a:spAutoFit/>
          </a:bodyPr>
          <a:lstStyle/>
          <a:p>
            <a:r>
              <a:rPr lang="en-GB" sz="2000" b="1" dirty="0"/>
              <a:t>Sugar sculls</a:t>
            </a:r>
            <a:endParaRPr lang="en-GB" sz="1200" b="1" i="1" dirty="0">
              <a:solidFill>
                <a:srgbClr val="0000FF"/>
              </a:solidFill>
            </a:endParaRPr>
          </a:p>
        </p:txBody>
      </p:sp>
      <p:sp>
        <p:nvSpPr>
          <p:cNvPr id="14" name="TextBox 13">
            <a:extLst>
              <a:ext uri="{FF2B5EF4-FFF2-40B4-BE49-F238E27FC236}">
                <a16:creationId xmlns:a16="http://schemas.microsoft.com/office/drawing/2014/main" id="{53A98B99-5C94-C64D-8660-0A315D83CBC1}"/>
              </a:ext>
            </a:extLst>
          </p:cNvPr>
          <p:cNvSpPr txBox="1"/>
          <p:nvPr/>
        </p:nvSpPr>
        <p:spPr>
          <a:xfrm>
            <a:off x="7196632" y="3866648"/>
            <a:ext cx="1860988" cy="2862322"/>
          </a:xfrm>
          <a:prstGeom prst="rect">
            <a:avLst/>
          </a:prstGeom>
          <a:solidFill>
            <a:schemeClr val="accent4">
              <a:lumMod val="20000"/>
              <a:lumOff val="80000"/>
            </a:schemeClr>
          </a:solidFill>
          <a:ln>
            <a:solidFill>
              <a:schemeClr val="tx1"/>
            </a:solidFill>
          </a:ln>
        </p:spPr>
        <p:txBody>
          <a:bodyPr wrap="square" rtlCol="0">
            <a:spAutoFit/>
          </a:bodyPr>
          <a:lstStyle/>
          <a:p>
            <a:r>
              <a:rPr lang="en-GB" sz="2000" b="1" dirty="0"/>
              <a:t>Pan de </a:t>
            </a:r>
            <a:r>
              <a:rPr lang="en-GB" sz="2000" b="1" dirty="0" err="1"/>
              <a:t>muerto</a:t>
            </a:r>
            <a:r>
              <a:rPr lang="en-GB" sz="2000" b="1" dirty="0"/>
              <a:t>/death bread: </a:t>
            </a:r>
            <a:r>
              <a:rPr lang="en-GB" sz="2000" dirty="0"/>
              <a:t>has bone shapes on the top, it is a sweet orange sugary bread – </a:t>
            </a:r>
            <a:r>
              <a:rPr lang="en-GB" sz="2000" b="1" dirty="0"/>
              <a:t>try making it, </a:t>
            </a:r>
            <a:r>
              <a:rPr lang="en-GB" sz="2000" dirty="0"/>
              <a:t>it is delicious! </a:t>
            </a:r>
            <a:endParaRPr lang="en-GB" sz="1200" i="1" dirty="0">
              <a:solidFill>
                <a:srgbClr val="0000FF"/>
              </a:solidFill>
            </a:endParaRPr>
          </a:p>
        </p:txBody>
      </p:sp>
    </p:spTree>
    <p:extLst>
      <p:ext uri="{BB962C8B-B14F-4D97-AF65-F5344CB8AC3E}">
        <p14:creationId xmlns:p14="http://schemas.microsoft.com/office/powerpoint/2010/main" val="33735975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ownload (3).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98741" y="-2"/>
            <a:ext cx="2891543" cy="3378101"/>
          </a:xfrm>
          <a:prstGeom prst="rect">
            <a:avLst/>
          </a:prstGeom>
        </p:spPr>
      </p:pic>
      <p:pic>
        <p:nvPicPr>
          <p:cNvPr id="3" name="Picture 2" descr="download (4).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34577" y="3049003"/>
            <a:ext cx="3766907" cy="3783724"/>
          </a:xfrm>
          <a:prstGeom prst="rect">
            <a:avLst/>
          </a:prstGeom>
        </p:spPr>
      </p:pic>
      <p:pic>
        <p:nvPicPr>
          <p:cNvPr id="4" name="Picture 3" descr="download (5).jpe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53852" y="-72569"/>
            <a:ext cx="4690887" cy="3121572"/>
          </a:xfrm>
          <a:prstGeom prst="rect">
            <a:avLst/>
          </a:prstGeom>
        </p:spPr>
      </p:pic>
      <p:pic>
        <p:nvPicPr>
          <p:cNvPr id="5" name="Picture 4" descr="download (6).jpe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19730"/>
            <a:ext cx="4885683" cy="3251200"/>
          </a:xfrm>
          <a:prstGeom prst="rect">
            <a:avLst/>
          </a:prstGeom>
        </p:spPr>
      </p:pic>
      <p:pic>
        <p:nvPicPr>
          <p:cNvPr id="7" name="Picture 6" descr="images (12).jpe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85434" y="3378100"/>
            <a:ext cx="2606566" cy="3479900"/>
          </a:xfrm>
          <a:prstGeom prst="rect">
            <a:avLst/>
          </a:prstGeom>
        </p:spPr>
      </p:pic>
      <p:sp>
        <p:nvSpPr>
          <p:cNvPr id="10" name="TextBox 9"/>
          <p:cNvSpPr txBox="1"/>
          <p:nvPr/>
        </p:nvSpPr>
        <p:spPr>
          <a:xfrm>
            <a:off x="7729259" y="3049003"/>
            <a:ext cx="1879600" cy="830997"/>
          </a:xfrm>
          <a:prstGeom prst="rect">
            <a:avLst/>
          </a:prstGeom>
          <a:solidFill>
            <a:schemeClr val="accent4">
              <a:lumMod val="20000"/>
              <a:lumOff val="80000"/>
            </a:schemeClr>
          </a:solidFill>
          <a:ln>
            <a:solidFill>
              <a:schemeClr val="tx1"/>
            </a:solidFill>
          </a:ln>
        </p:spPr>
        <p:txBody>
          <a:bodyPr wrap="square" rtlCol="0">
            <a:spAutoFit/>
          </a:bodyPr>
          <a:lstStyle/>
          <a:p>
            <a:r>
              <a:rPr lang="en-GB" sz="4800" b="1" dirty="0"/>
              <a:t>Altars</a:t>
            </a:r>
            <a:endParaRPr lang="en-GB" sz="3200" b="1" i="1" dirty="0">
              <a:solidFill>
                <a:srgbClr val="0000FF"/>
              </a:solidFill>
            </a:endParaRPr>
          </a:p>
        </p:txBody>
      </p:sp>
      <p:pic>
        <p:nvPicPr>
          <p:cNvPr id="8" name="Picture 7" descr="A vase of flowers on a table&#13;&#10;&#13;&#10;Description automatically generated">
            <a:extLst>
              <a:ext uri="{FF2B5EF4-FFF2-40B4-BE49-F238E27FC236}">
                <a16:creationId xmlns:a16="http://schemas.microsoft.com/office/drawing/2014/main" id="{B0B30A8B-38FC-7343-B638-B1EBB674AA7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3201775"/>
            <a:ext cx="4462743" cy="3656225"/>
          </a:xfrm>
          <a:prstGeom prst="rect">
            <a:avLst/>
          </a:prstGeom>
        </p:spPr>
      </p:pic>
    </p:spTree>
    <p:extLst>
      <p:ext uri="{BB962C8B-B14F-4D97-AF65-F5344CB8AC3E}">
        <p14:creationId xmlns:p14="http://schemas.microsoft.com/office/powerpoint/2010/main" val="1466878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ownload (2).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343716" cy="3556000"/>
          </a:xfrm>
          <a:prstGeom prst="rect">
            <a:avLst/>
          </a:prstGeom>
        </p:spPr>
      </p:pic>
      <p:pic>
        <p:nvPicPr>
          <p:cNvPr id="3" name="Picture 2" descr="download (7).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8527" y="-1"/>
            <a:ext cx="5433473" cy="3042745"/>
          </a:xfrm>
          <a:prstGeom prst="rect">
            <a:avLst/>
          </a:prstGeom>
        </p:spPr>
      </p:pic>
      <p:pic>
        <p:nvPicPr>
          <p:cNvPr id="4" name="Picture 3" descr="download (8).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88500" y="3180040"/>
            <a:ext cx="2603500" cy="3677960"/>
          </a:xfrm>
          <a:prstGeom prst="rect">
            <a:avLst/>
          </a:prstGeom>
        </p:spPr>
      </p:pic>
      <p:pic>
        <p:nvPicPr>
          <p:cNvPr id="5" name="Picture 4" descr="images (11).jpe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3556000"/>
            <a:ext cx="4408340" cy="3302000"/>
          </a:xfrm>
          <a:prstGeom prst="rect">
            <a:avLst/>
          </a:prstGeom>
        </p:spPr>
      </p:pic>
      <p:pic>
        <p:nvPicPr>
          <p:cNvPr id="6" name="Picture 5" descr="images (10).jpe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26478" y="3556000"/>
            <a:ext cx="4962022" cy="3302000"/>
          </a:xfrm>
          <a:prstGeom prst="rect">
            <a:avLst/>
          </a:prstGeom>
        </p:spPr>
      </p:pic>
      <p:pic>
        <p:nvPicPr>
          <p:cNvPr id="7" name="Picture 6" descr="images (9).jpe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19700" y="0"/>
            <a:ext cx="3009900" cy="1977624"/>
          </a:xfrm>
          <a:prstGeom prst="rect">
            <a:avLst/>
          </a:prstGeom>
        </p:spPr>
      </p:pic>
      <p:sp>
        <p:nvSpPr>
          <p:cNvPr id="9" name="TextBox 8"/>
          <p:cNvSpPr txBox="1"/>
          <p:nvPr/>
        </p:nvSpPr>
        <p:spPr>
          <a:xfrm>
            <a:off x="5405689" y="2471003"/>
            <a:ext cx="3403600" cy="830997"/>
          </a:xfrm>
          <a:prstGeom prst="rect">
            <a:avLst/>
          </a:prstGeom>
          <a:solidFill>
            <a:schemeClr val="accent4">
              <a:lumMod val="20000"/>
              <a:lumOff val="80000"/>
            </a:schemeClr>
          </a:solidFill>
          <a:ln>
            <a:solidFill>
              <a:schemeClr val="tx1"/>
            </a:solidFill>
          </a:ln>
        </p:spPr>
        <p:txBody>
          <a:bodyPr wrap="square" rtlCol="0">
            <a:spAutoFit/>
          </a:bodyPr>
          <a:lstStyle/>
          <a:p>
            <a:r>
              <a:rPr lang="en-GB" sz="4800" b="1" dirty="0"/>
              <a:t>Celebrations</a:t>
            </a:r>
            <a:endParaRPr lang="en-GB" sz="3200" b="1" i="1" dirty="0">
              <a:solidFill>
                <a:srgbClr val="0000FF"/>
              </a:solidFill>
            </a:endParaRPr>
          </a:p>
        </p:txBody>
      </p:sp>
    </p:spTree>
    <p:extLst>
      <p:ext uri="{BB962C8B-B14F-4D97-AF65-F5344CB8AC3E}">
        <p14:creationId xmlns:p14="http://schemas.microsoft.com/office/powerpoint/2010/main" val="35410647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7-10-26 at 13.50.26.png">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23842" t="26667" r="6018" b="32592"/>
          <a:stretch/>
        </p:blipFill>
        <p:spPr>
          <a:xfrm>
            <a:off x="247996" y="635000"/>
            <a:ext cx="11334404" cy="4114800"/>
          </a:xfrm>
          <a:prstGeom prst="rect">
            <a:avLst/>
          </a:prstGeom>
          <a:ln>
            <a:solidFill>
              <a:schemeClr val="tx1"/>
            </a:solidFill>
          </a:ln>
        </p:spPr>
      </p:pic>
      <p:sp>
        <p:nvSpPr>
          <p:cNvPr id="3" name="Rectangle 2"/>
          <p:cNvSpPr/>
          <p:nvPr/>
        </p:nvSpPr>
        <p:spPr>
          <a:xfrm>
            <a:off x="838200" y="5620435"/>
            <a:ext cx="10693400" cy="523220"/>
          </a:xfrm>
          <a:prstGeom prst="rect">
            <a:avLst/>
          </a:prstGeom>
          <a:solidFill>
            <a:schemeClr val="bg1"/>
          </a:solidFill>
          <a:ln>
            <a:solidFill>
              <a:schemeClr val="tx1"/>
            </a:solidFill>
          </a:ln>
        </p:spPr>
        <p:txBody>
          <a:bodyPr wrap="square">
            <a:spAutoFit/>
          </a:bodyPr>
          <a:lstStyle/>
          <a:p>
            <a:r>
              <a:rPr lang="en-GB" sz="2800" dirty="0"/>
              <a:t>https://</a:t>
            </a:r>
            <a:r>
              <a:rPr lang="en-GB" sz="2800" dirty="0" err="1"/>
              <a:t>www.tripsavvy.com</a:t>
            </a:r>
            <a:r>
              <a:rPr lang="en-GB" sz="2800" dirty="0"/>
              <a:t>/day-of-the-dead-vocabulary-1588706</a:t>
            </a:r>
          </a:p>
        </p:txBody>
      </p:sp>
    </p:spTree>
    <p:extLst>
      <p:ext uri="{BB962C8B-B14F-4D97-AF65-F5344CB8AC3E}">
        <p14:creationId xmlns:p14="http://schemas.microsoft.com/office/powerpoint/2010/main" val="895360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7-10-26 at 13.10.51.png">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8102" t="22222" r="32407" b="11852"/>
          <a:stretch/>
        </p:blipFill>
        <p:spPr>
          <a:xfrm>
            <a:off x="239841" y="865527"/>
            <a:ext cx="3352800" cy="2322173"/>
          </a:xfrm>
          <a:prstGeom prst="rect">
            <a:avLst/>
          </a:prstGeom>
          <a:ln>
            <a:solidFill>
              <a:schemeClr val="tx1"/>
            </a:solidFill>
          </a:ln>
        </p:spPr>
      </p:pic>
      <p:pic>
        <p:nvPicPr>
          <p:cNvPr id="3" name="Picture 2" descr="Screen Shot 2017-10-26 at 13.16.20.png">
            <a:hlinkClick r:id="rId4"/>
          </p:cNvPr>
          <p:cNvPicPr>
            <a:picLocks noChangeAspect="1"/>
          </p:cNvPicPr>
          <p:nvPr/>
        </p:nvPicPr>
        <p:blipFill rotWithShape="1">
          <a:blip r:embed="rId5">
            <a:extLst>
              <a:ext uri="{28A0092B-C50C-407E-A947-70E740481C1C}">
                <a14:useLocalDpi xmlns:a14="http://schemas.microsoft.com/office/drawing/2010/main" val="0"/>
              </a:ext>
            </a:extLst>
          </a:blip>
          <a:srcRect l="7870" t="22222" r="32176" b="4814"/>
          <a:stretch/>
        </p:blipFill>
        <p:spPr>
          <a:xfrm>
            <a:off x="8594923" y="861452"/>
            <a:ext cx="3058366" cy="2326248"/>
          </a:xfrm>
          <a:prstGeom prst="rect">
            <a:avLst/>
          </a:prstGeom>
          <a:ln>
            <a:solidFill>
              <a:schemeClr val="tx1"/>
            </a:solidFill>
          </a:ln>
        </p:spPr>
      </p:pic>
      <p:pic>
        <p:nvPicPr>
          <p:cNvPr id="4" name="Picture 3" descr="Screen Shot 2017-10-26 at 13.18.19.png">
            <a:hlinkClick r:id="rId6"/>
          </p:cNvPr>
          <p:cNvPicPr>
            <a:picLocks noChangeAspect="1"/>
          </p:cNvPicPr>
          <p:nvPr/>
        </p:nvPicPr>
        <p:blipFill rotWithShape="1">
          <a:blip r:embed="rId7">
            <a:extLst>
              <a:ext uri="{28A0092B-C50C-407E-A947-70E740481C1C}">
                <a14:useLocalDpi xmlns:a14="http://schemas.microsoft.com/office/drawing/2010/main" val="0"/>
              </a:ext>
            </a:extLst>
          </a:blip>
          <a:srcRect l="8102" t="22592" r="32176" b="5556"/>
          <a:stretch/>
        </p:blipFill>
        <p:spPr>
          <a:xfrm>
            <a:off x="8195404" y="3429000"/>
            <a:ext cx="3457885" cy="2600114"/>
          </a:xfrm>
          <a:prstGeom prst="rect">
            <a:avLst/>
          </a:prstGeom>
          <a:ln>
            <a:solidFill>
              <a:schemeClr val="tx1"/>
            </a:solidFill>
          </a:ln>
        </p:spPr>
      </p:pic>
      <p:pic>
        <p:nvPicPr>
          <p:cNvPr id="5" name="Picture 4" descr="Screen Shot 2017-10-26 at 13.25.00.png">
            <a:hlinkClick r:id="rId8"/>
          </p:cNvPr>
          <p:cNvPicPr>
            <a:picLocks noChangeAspect="1"/>
          </p:cNvPicPr>
          <p:nvPr/>
        </p:nvPicPr>
        <p:blipFill rotWithShape="1">
          <a:blip r:embed="rId9">
            <a:extLst>
              <a:ext uri="{28A0092B-C50C-407E-A947-70E740481C1C}">
                <a14:useLocalDpi xmlns:a14="http://schemas.microsoft.com/office/drawing/2010/main" val="0"/>
              </a:ext>
            </a:extLst>
          </a:blip>
          <a:srcRect l="7407" t="19630" r="32870" b="9630"/>
          <a:stretch/>
        </p:blipFill>
        <p:spPr>
          <a:xfrm>
            <a:off x="4367057" y="3429000"/>
            <a:ext cx="3457885" cy="2559907"/>
          </a:xfrm>
          <a:prstGeom prst="rect">
            <a:avLst/>
          </a:prstGeom>
          <a:ln>
            <a:solidFill>
              <a:schemeClr val="tx1"/>
            </a:solidFill>
          </a:ln>
        </p:spPr>
      </p:pic>
      <p:pic>
        <p:nvPicPr>
          <p:cNvPr id="6" name="Picture 5" descr="Screen Shot 2017-10-26 at 13.29.03.png">
            <a:hlinkClick r:id="rId10"/>
          </p:cNvPr>
          <p:cNvPicPr>
            <a:picLocks noChangeAspect="1"/>
          </p:cNvPicPr>
          <p:nvPr/>
        </p:nvPicPr>
        <p:blipFill rotWithShape="1">
          <a:blip r:embed="rId11">
            <a:extLst>
              <a:ext uri="{28A0092B-C50C-407E-A947-70E740481C1C}">
                <a14:useLocalDpi xmlns:a14="http://schemas.microsoft.com/office/drawing/2010/main" val="0"/>
              </a:ext>
            </a:extLst>
          </a:blip>
          <a:srcRect l="8333" t="21481" r="33102" b="7407"/>
          <a:stretch/>
        </p:blipFill>
        <p:spPr>
          <a:xfrm>
            <a:off x="4759625" y="869093"/>
            <a:ext cx="3065317" cy="2326248"/>
          </a:xfrm>
          <a:prstGeom prst="rect">
            <a:avLst/>
          </a:prstGeom>
          <a:ln>
            <a:solidFill>
              <a:schemeClr val="tx1"/>
            </a:solidFill>
          </a:ln>
        </p:spPr>
      </p:pic>
      <p:pic>
        <p:nvPicPr>
          <p:cNvPr id="8" name="Picture 7" descr="A screenshot of a computer&#13;&#10;&#13;&#10;Description automatically generated">
            <a:extLst>
              <a:ext uri="{FF2B5EF4-FFF2-40B4-BE49-F238E27FC236}">
                <a16:creationId xmlns:a16="http://schemas.microsoft.com/office/drawing/2014/main" id="{0626958B-16AC-9E44-96FB-19DF53C57DA8}"/>
              </a:ext>
            </a:extLst>
          </p:cNvPr>
          <p:cNvPicPr>
            <a:picLocks noChangeAspect="1"/>
          </p:cNvPicPr>
          <p:nvPr/>
        </p:nvPicPr>
        <p:blipFill rotWithShape="1">
          <a:blip r:embed="rId12">
            <a:extLst>
              <a:ext uri="{28A0092B-C50C-407E-A947-70E740481C1C}">
                <a14:useLocalDpi xmlns:a14="http://schemas.microsoft.com/office/drawing/2010/main" val="0"/>
              </a:ext>
            </a:extLst>
          </a:blip>
          <a:srcRect l="40798" t="22917" r="12327" b="33750"/>
          <a:stretch/>
        </p:blipFill>
        <p:spPr>
          <a:xfrm>
            <a:off x="239841" y="3429000"/>
            <a:ext cx="3800981" cy="2196124"/>
          </a:xfrm>
          <a:prstGeom prst="rect">
            <a:avLst/>
          </a:prstGeom>
          <a:ln>
            <a:solidFill>
              <a:schemeClr val="tx1"/>
            </a:solidFill>
          </a:ln>
        </p:spPr>
      </p:pic>
    </p:spTree>
    <p:extLst>
      <p:ext uri="{BB962C8B-B14F-4D97-AF65-F5344CB8AC3E}">
        <p14:creationId xmlns:p14="http://schemas.microsoft.com/office/powerpoint/2010/main" val="420520198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A5270462-AB59-4D33-9E2A-B348BB94CB67}" vid="{CEF75ABD-F6CC-41FE-8A47-A85C66C0FD3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06FDBF19D94B24985655FDFE26550E2" ma:contentTypeVersion="4" ma:contentTypeDescription="Create a new document." ma:contentTypeScope="" ma:versionID="21bdeedaa576806f2a49499a443db63f">
  <xsd:schema xmlns:xsd="http://www.w3.org/2001/XMLSchema" xmlns:xs="http://www.w3.org/2001/XMLSchema" xmlns:p="http://schemas.microsoft.com/office/2006/metadata/properties" xmlns:ns2="aeea5e98-a214-4939-85d5-3658d3d98e39" xmlns:ns3="b8f4ebcf-8b25-49e2-96f9-0f16af038e33" targetNamespace="http://schemas.microsoft.com/office/2006/metadata/properties" ma:root="true" ma:fieldsID="e0c02910cd6ed68e0989f954283f3a12" ns2:_="" ns3:_="">
    <xsd:import namespace="aeea5e98-a214-4939-85d5-3658d3d98e39"/>
    <xsd:import namespace="b8f4ebcf-8b25-49e2-96f9-0f16af038e33"/>
    <xsd:element name="properties">
      <xsd:complexType>
        <xsd:sequence>
          <xsd:element name="documentManagement">
            <xsd:complexType>
              <xsd:all>
                <xsd:element ref="ns2:SharedWithUsers" minOccurs="0"/>
                <xsd:element ref="ns3:SharedWithDetails" minOccurs="0"/>
                <xsd:element ref="ns2:LastSharedByUser" minOccurs="0"/>
                <xsd:element ref="ns2:LastSharedBy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eea5e98-a214-4939-85d5-3658d3d98e39"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LastSharedByUser" ma:index="10" nillable="true" ma:displayName="Last Shared By User" ma:description="" ma:internalName="LastSharedByUser" ma:readOnly="true">
      <xsd:simpleType>
        <xsd:restriction base="dms:Note">
          <xsd:maxLength value="255"/>
        </xsd:restriction>
      </xsd:simpleType>
    </xsd:element>
    <xsd:element name="LastSharedByTime" ma:index="11"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b8f4ebcf-8b25-49e2-96f9-0f16af038e33" elementFormDefault="qualified">
    <xsd:import namespace="http://schemas.microsoft.com/office/2006/documentManagement/types"/>
    <xsd:import namespace="http://schemas.microsoft.com/office/infopath/2007/PartnerControls"/>
    <xsd:element name="SharedWithDetails" ma:index="9"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74A96AC-4278-465E-8297-83189FA29550}">
  <ds:schemaRefs>
    <ds:schemaRef ds:uri="http://schemas.microsoft.com/sharepoint/v3/contenttype/forms"/>
  </ds:schemaRefs>
</ds:datastoreItem>
</file>

<file path=customXml/itemProps2.xml><?xml version="1.0" encoding="utf-8"?>
<ds:datastoreItem xmlns:ds="http://schemas.openxmlformats.org/officeDocument/2006/customXml" ds:itemID="{1A7549F8-7143-40C0-A96C-6FA3F38B5F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eea5e98-a214-4939-85d5-3658d3d98e39"/>
    <ds:schemaRef ds:uri="b8f4ebcf-8b25-49e2-96f9-0f16af038e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DB4BEEE-B43F-4B84-98B3-AB610D4493AE}">
  <ds:schemaRefs>
    <ds:schemaRef ds:uri="http://schemas.openxmlformats.org/package/2006/metadata/core-properties"/>
    <ds:schemaRef ds:uri="http://purl.org/dc/dcmitype/"/>
    <ds:schemaRef ds:uri="b8f4ebcf-8b25-49e2-96f9-0f16af038e33"/>
    <ds:schemaRef ds:uri="http://schemas.microsoft.com/office/2006/documentManagement/types"/>
    <ds:schemaRef ds:uri="http://purl.org/dc/terms/"/>
    <ds:schemaRef ds:uri="http://purl.org/dc/elements/1.1/"/>
    <ds:schemaRef ds:uri="http://schemas.microsoft.com/office/infopath/2007/PartnerControls"/>
    <ds:schemaRef ds:uri="aeea5e98-a214-4939-85d5-3658d3d98e39"/>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Geog%20PPT%20Template%20-%20Widescreen</Template>
  <TotalTime>9789</TotalTime>
  <Words>645</Words>
  <Application>Microsoft Macintosh PowerPoint</Application>
  <PresentationFormat>Widescreen</PresentationFormat>
  <Paragraphs>40</Paragraphs>
  <Slides>18</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Tahoma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Mace</dc:creator>
  <cp:lastModifiedBy>isabel wood</cp:lastModifiedBy>
  <cp:revision>353</cp:revision>
  <cp:lastPrinted>2017-01-11T20:54:27Z</cp:lastPrinted>
  <dcterms:created xsi:type="dcterms:W3CDTF">2016-10-13T20:25:52Z</dcterms:created>
  <dcterms:modified xsi:type="dcterms:W3CDTF">2018-11-01T09:53:51Z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0x010100406FDBF19D94B24985655FDFE26550E2</vt:lpwstr>
  </property>
</Properties>
</file>