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8"/>
  </p:notesMasterIdLst>
  <p:handoutMasterIdLst>
    <p:handoutMasterId r:id="rId29"/>
  </p:handoutMasterIdLst>
  <p:sldIdLst>
    <p:sldId id="260" r:id="rId5"/>
    <p:sldId id="294" r:id="rId6"/>
    <p:sldId id="299" r:id="rId7"/>
    <p:sldId id="295" r:id="rId8"/>
    <p:sldId id="296" r:id="rId9"/>
    <p:sldId id="311" r:id="rId10"/>
    <p:sldId id="310" r:id="rId11"/>
    <p:sldId id="312" r:id="rId12"/>
    <p:sldId id="313" r:id="rId13"/>
    <p:sldId id="297" r:id="rId14"/>
    <p:sldId id="314" r:id="rId15"/>
    <p:sldId id="308" r:id="rId16"/>
    <p:sldId id="309" r:id="rId17"/>
    <p:sldId id="300" r:id="rId18"/>
    <p:sldId id="316" r:id="rId19"/>
    <p:sldId id="301" r:id="rId20"/>
    <p:sldId id="315" r:id="rId21"/>
    <p:sldId id="302" r:id="rId22"/>
    <p:sldId id="307" r:id="rId23"/>
    <p:sldId id="303" r:id="rId24"/>
    <p:sldId id="304" r:id="rId25"/>
    <p:sldId id="305" r:id="rId26"/>
    <p:sldId id="31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  <a:srgbClr val="CC0066"/>
    <a:srgbClr val="C4FC4D"/>
    <a:srgbClr val="000000"/>
    <a:srgbClr val="F81EA9"/>
    <a:srgbClr val="FD6131"/>
    <a:srgbClr val="1432CB"/>
    <a:srgbClr val="79A4DF"/>
    <a:srgbClr val="0000CC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8" autoAdjust="0"/>
    <p:restoredTop sz="77273" autoAdjust="0"/>
  </p:normalViewPr>
  <p:slideViewPr>
    <p:cSldViewPr snapToGrid="0">
      <p:cViewPr>
        <p:scale>
          <a:sx n="50" d="100"/>
          <a:sy n="50" d="100"/>
        </p:scale>
        <p:origin x="-128" y="-6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08"/>
    </p:cViewPr>
  </p:sorterViewPr>
  <p:notesViewPr>
    <p:cSldViewPr snapToGrid="0">
      <p:cViewPr varScale="1">
        <p:scale>
          <a:sx n="55" d="100"/>
          <a:sy n="55" d="100"/>
        </p:scale>
        <p:origin x="288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8A761-BBA7-4E07-8945-E8BE288BEE17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74A0B-5909-4D25-8853-12EA3B072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411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AA0CD-C313-4030-AF84-2FAEC38854E2}" type="datetimeFigureOut">
              <a:rPr lang="en-US" smtClean="0"/>
              <a:t>23/11/17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F781E-829F-4185-8603-ED1FCD0F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53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995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91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76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583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824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6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2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48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298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72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611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80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1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9C4CF-7D23-4C9E-AEE9-E4AD57DDE3C0}" type="datetimeFigureOut">
              <a:rPr lang="en-GB" smtClean="0"/>
              <a:t>23/11/17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Date:</a:t>
            </a:r>
            <a:r>
              <a:rPr lang="en-GB" sz="1400" b="1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fld id="{5107A45F-A242-41DF-9C6C-F0DF118758FE}" type="datetime4">
              <a:rPr lang="en-GB" sz="1400" baseline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November 23, 2017</a:t>
            </a:fld>
            <a:r>
              <a:rPr lang="en-GB" sz="14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</a:p>
          <a:p>
            <a:r>
              <a:rPr lang="en-GB" sz="1400" b="1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LO:</a:t>
            </a:r>
            <a:r>
              <a:rPr lang="en-GB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Who</a:t>
            </a:r>
            <a:r>
              <a:rPr lang="en-GB" sz="1400" b="1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was Che?</a:t>
            </a:r>
            <a:endParaRPr lang="en-GB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80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4355" y="726876"/>
            <a:ext cx="11795881" cy="1107996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275" endPos="40000" dist="101600" dir="5400000" sy="-100000" algn="bl" rotWithShape="0"/>
            <a:softEdge rad="127000"/>
          </a:effectLst>
        </p:spPr>
        <p:txBody>
          <a:bodyPr wrap="square" rtlCol="0">
            <a:spAutoFit/>
          </a:bodyPr>
          <a:lstStyle/>
          <a:p>
            <a:pPr defTabSz="863600"/>
            <a:r>
              <a:rPr lang="en-GB" sz="6600" b="1" dirty="0" smtClean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50800" dist="38100" dir="5400000" algn="t" rotWithShape="0">
                    <a:schemeClr val="accent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‘</a:t>
            </a:r>
            <a:r>
              <a:rPr lang="en-GB" sz="6600" b="1" dirty="0" err="1" smtClean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50800" dist="38100" dir="5400000" algn="t" rotWithShape="0">
                    <a:schemeClr val="accent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</a:t>
            </a:r>
            <a:r>
              <a:rPr lang="en-GB" sz="6600" b="1" dirty="0" smtClean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50800" dist="38100" dir="5400000" algn="t" rotWithShape="0">
                    <a:schemeClr val="accent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 Guevara</a:t>
            </a:r>
            <a:endParaRPr lang="en-GB" sz="6600" b="1" dirty="0">
              <a:solidFill>
                <a:sysClr val="windowText" lastClr="000000"/>
              </a:solidFill>
              <a:effectLst>
                <a:glow rad="63500">
                  <a:schemeClr val="bg1">
                    <a:alpha val="40000"/>
                  </a:schemeClr>
                </a:glow>
                <a:outerShdw blurRad="50800" dist="38100" dir="5400000" algn="t" rotWithShape="0">
                  <a:schemeClr val="accent1">
                    <a:alpha val="40000"/>
                  </a:scheme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192" y="5595385"/>
            <a:ext cx="11621408" cy="461665"/>
          </a:xfrm>
          <a:prstGeom prst="rect">
            <a:avLst/>
          </a:prstGeom>
          <a:solidFill>
            <a:srgbClr val="CC0066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LO: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was Che?</a:t>
            </a: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720" y="6092324"/>
            <a:ext cx="1165911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CC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Why? </a:t>
            </a:r>
            <a:r>
              <a:rPr lang="en-GB" sz="2400" b="1" dirty="0" smtClean="0">
                <a:solidFill>
                  <a:srgbClr val="CC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probably know his face from T-Shirts. </a:t>
            </a:r>
            <a:endParaRPr lang="en-GB" sz="2400" b="1" dirty="0">
              <a:solidFill>
                <a:srgbClr val="CC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 descr="images (5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2222499"/>
            <a:ext cx="4635500" cy="262885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86749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000" y="584201"/>
            <a:ext cx="11582400" cy="62478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4800" b="1" u="sng" dirty="0" smtClean="0"/>
              <a:t>Ernesto ‘</a:t>
            </a:r>
            <a:r>
              <a:rPr lang="en-GB" sz="4800" b="1" u="sng" dirty="0" err="1" smtClean="0"/>
              <a:t>Che</a:t>
            </a:r>
            <a:r>
              <a:rPr lang="en-GB" sz="4800" b="1" u="sng" dirty="0" smtClean="0"/>
              <a:t>’ Guevara de la Serna y </a:t>
            </a:r>
            <a:r>
              <a:rPr lang="en-GB" sz="4800" b="1" u="sng" dirty="0" err="1" smtClean="0"/>
              <a:t>Llynch</a:t>
            </a:r>
            <a:endParaRPr lang="en-GB" sz="3200" i="1" dirty="0"/>
          </a:p>
          <a:p>
            <a:pPr marL="457200" indent="-457200">
              <a:buFont typeface="Arial"/>
              <a:buChar char="•"/>
            </a:pPr>
            <a:r>
              <a:rPr lang="en-GB" sz="3200" i="1" dirty="0" smtClean="0"/>
              <a:t>Born June 14</a:t>
            </a:r>
            <a:r>
              <a:rPr lang="en-GB" sz="3200" i="1" baseline="30000" dirty="0" smtClean="0"/>
              <a:t>th</a:t>
            </a:r>
            <a:r>
              <a:rPr lang="en-GB" sz="3200" i="1" dirty="0" smtClean="0"/>
              <a:t> 1928</a:t>
            </a:r>
          </a:p>
          <a:p>
            <a:pPr marL="457200" indent="-457200">
              <a:buFont typeface="Arial"/>
              <a:buChar char="•"/>
            </a:pPr>
            <a:r>
              <a:rPr lang="en-GB" sz="3200" i="1" dirty="0" smtClean="0"/>
              <a:t>Executed by shooting 9</a:t>
            </a:r>
            <a:r>
              <a:rPr lang="en-GB" sz="3200" i="1" baseline="30000" dirty="0" smtClean="0"/>
              <a:t>th</a:t>
            </a:r>
            <a:r>
              <a:rPr lang="en-GB" sz="3200" i="1" dirty="0" smtClean="0"/>
              <a:t> </a:t>
            </a:r>
            <a:r>
              <a:rPr lang="en-GB" sz="3200" i="1" dirty="0" smtClean="0"/>
              <a:t>October 1967</a:t>
            </a:r>
          </a:p>
          <a:p>
            <a:pPr marL="457200" indent="-457200">
              <a:buFont typeface="Arial"/>
              <a:buChar char="•"/>
            </a:pPr>
            <a:r>
              <a:rPr lang="en-GB" sz="3200" i="1" dirty="0" smtClean="0"/>
              <a:t>Born in Argentina </a:t>
            </a:r>
          </a:p>
          <a:p>
            <a:pPr marL="457200" indent="-457200">
              <a:buFont typeface="Arial"/>
              <a:buChar char="•"/>
            </a:pPr>
            <a:r>
              <a:rPr lang="en-GB" sz="3200" i="1" dirty="0" smtClean="0"/>
              <a:t>Marxist revolutionary</a:t>
            </a:r>
          </a:p>
          <a:p>
            <a:pPr marL="457200" indent="-457200">
              <a:buFont typeface="Arial"/>
              <a:buChar char="•"/>
            </a:pPr>
            <a:r>
              <a:rPr lang="en-GB" sz="3200" i="1" dirty="0" smtClean="0"/>
              <a:t>Asthmatic (crippling in those days) </a:t>
            </a:r>
          </a:p>
          <a:p>
            <a:pPr marL="457200" indent="-457200">
              <a:buFont typeface="Arial"/>
              <a:buChar char="•"/>
            </a:pPr>
            <a:r>
              <a:rPr lang="en-GB" sz="3200" i="1" dirty="0" smtClean="0"/>
              <a:t>Doctor </a:t>
            </a:r>
          </a:p>
          <a:p>
            <a:pPr marL="457200" indent="-457200">
              <a:buFont typeface="Arial"/>
              <a:buChar char="•"/>
            </a:pPr>
            <a:r>
              <a:rPr lang="en-GB" sz="3200" i="1" dirty="0" smtClean="0"/>
              <a:t>Guerrilla leader</a:t>
            </a:r>
          </a:p>
          <a:p>
            <a:pPr marL="457200" indent="-457200">
              <a:buFont typeface="Arial"/>
              <a:buChar char="•"/>
            </a:pPr>
            <a:r>
              <a:rPr lang="en-GB" sz="3200" i="1" dirty="0" smtClean="0"/>
              <a:t>Diplomat</a:t>
            </a:r>
          </a:p>
          <a:p>
            <a:pPr marL="457200" indent="-457200">
              <a:buFont typeface="Arial"/>
              <a:buChar char="•"/>
            </a:pPr>
            <a:r>
              <a:rPr lang="en-GB" sz="3200" i="1" dirty="0" smtClean="0"/>
              <a:t>Major figure in Cuban Revolution </a:t>
            </a:r>
          </a:p>
          <a:p>
            <a:pPr marL="457200" indent="-457200">
              <a:buFont typeface="Arial"/>
              <a:buChar char="•"/>
            </a:pPr>
            <a:r>
              <a:rPr lang="en-GB" sz="3200" i="1" dirty="0" smtClean="0"/>
              <a:t>His image has become associated with countercultural symbol or rebellion in popular culture </a:t>
            </a:r>
          </a:p>
        </p:txBody>
      </p:sp>
      <p:pic>
        <p:nvPicPr>
          <p:cNvPr id="2" name="Picture 1" descr="images (8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900" y="1663700"/>
            <a:ext cx="3124200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7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t the risk at seeming ridiculous let me say that the true revolutionary is guided by a great feeling of lov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736600"/>
            <a:ext cx="11611708" cy="4267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9773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ftright_spot_the_difference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84" b="9910"/>
          <a:stretch/>
        </p:blipFill>
        <p:spPr>
          <a:xfrm>
            <a:off x="1564525" y="0"/>
            <a:ext cx="10627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243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y-Syste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422400"/>
            <a:ext cx="6001530" cy="4622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Political Partie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337" y="533400"/>
            <a:ext cx="5627863" cy="55940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49433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0px-Chefamil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0" y="330200"/>
            <a:ext cx="4736750" cy="234684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4" name="Straight Arrow Connector 3"/>
          <p:cNvCxnSpPr/>
          <p:nvPr/>
        </p:nvCxnSpPr>
        <p:spPr>
          <a:xfrm flipV="1">
            <a:off x="3327400" y="1244600"/>
            <a:ext cx="3657600" cy="4241800"/>
          </a:xfrm>
          <a:prstGeom prst="straightConnector1">
            <a:avLst/>
          </a:prstGeom>
          <a:ln w="76200" cmpd="sng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8000" y="5697915"/>
            <a:ext cx="41656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Approximately  1944 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015828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400" y="685801"/>
            <a:ext cx="11582400" cy="51398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u="sng" dirty="0" smtClean="0"/>
              <a:t>Early life</a:t>
            </a:r>
            <a:endParaRPr lang="en-GB" sz="2400" i="1" dirty="0"/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Parents: Ernesto Guevara Lynch and Celia de la Serna y </a:t>
            </a:r>
            <a:r>
              <a:rPr lang="en-GB" sz="2400" dirty="0" err="1" smtClean="0"/>
              <a:t>Llosa</a:t>
            </a:r>
            <a:endParaRPr lang="en-GB" sz="2400" dirty="0" smtClean="0"/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They referred to Ernesto as </a:t>
            </a:r>
            <a:r>
              <a:rPr lang="en-GB" sz="2400" dirty="0" err="1" smtClean="0"/>
              <a:t>Ernestito</a:t>
            </a:r>
            <a:r>
              <a:rPr lang="en-GB" sz="2400" dirty="0" smtClean="0"/>
              <a:t> (little Ernesto) as his dad shared the name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Born in Rosario, Argentina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Eldest of 5 children in a </a:t>
            </a:r>
            <a:r>
              <a:rPr lang="en-GB" sz="2400" b="1" dirty="0" smtClean="0"/>
              <a:t>middle-class </a:t>
            </a:r>
            <a:r>
              <a:rPr lang="en-GB" sz="2400" dirty="0" smtClean="0"/>
              <a:t>Argentine family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His parents were of Spanish decent, Basque and Cantabrian as well as Irish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His dad said he had the </a:t>
            </a:r>
            <a:r>
              <a:rPr lang="en-GB" sz="2400" b="1" dirty="0" smtClean="0"/>
              <a:t>Irish rebel </a:t>
            </a:r>
            <a:r>
              <a:rPr lang="en-GB" sz="2400" dirty="0" smtClean="0"/>
              <a:t>blood flowing through his veins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His family were leftists and he had an </a:t>
            </a:r>
            <a:r>
              <a:rPr lang="en-GB" sz="2400" b="1" dirty="0" smtClean="0"/>
              <a:t>affinity for the poor </a:t>
            </a:r>
            <a:r>
              <a:rPr lang="en-GB" sz="2400" dirty="0" smtClean="0"/>
              <a:t>from a young age.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His dad was a supporter of the </a:t>
            </a:r>
            <a:r>
              <a:rPr lang="en-GB" sz="2400" b="1" dirty="0" smtClean="0"/>
              <a:t>Republicans</a:t>
            </a:r>
            <a:r>
              <a:rPr lang="en-GB" sz="2400" dirty="0" smtClean="0"/>
              <a:t> in the </a:t>
            </a:r>
            <a:r>
              <a:rPr lang="en-GB" sz="2400" b="1" dirty="0" smtClean="0"/>
              <a:t>Spanish Civil War </a:t>
            </a:r>
            <a:r>
              <a:rPr lang="en-GB" sz="2400" dirty="0" smtClean="0"/>
              <a:t>and often hosted many </a:t>
            </a:r>
            <a:r>
              <a:rPr lang="en-GB" sz="2400" b="1" dirty="0" smtClean="0"/>
              <a:t>veterans from the conflict in their home</a:t>
            </a:r>
            <a:r>
              <a:rPr lang="en-GB" sz="2400" dirty="0" smtClean="0"/>
              <a:t>. 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He was very </a:t>
            </a:r>
            <a:r>
              <a:rPr lang="en-GB" sz="2400" b="1" dirty="0" smtClean="0"/>
              <a:t>sporty</a:t>
            </a:r>
            <a:r>
              <a:rPr lang="en-GB" sz="2400" dirty="0" smtClean="0"/>
              <a:t> despite his </a:t>
            </a:r>
            <a:r>
              <a:rPr lang="en-GB" sz="2400" b="1" dirty="0" smtClean="0"/>
              <a:t>chronic</a:t>
            </a:r>
            <a:r>
              <a:rPr lang="en-GB" sz="2400" dirty="0" smtClean="0"/>
              <a:t> </a:t>
            </a:r>
            <a:r>
              <a:rPr lang="en-GB" sz="2400" b="1" dirty="0" smtClean="0"/>
              <a:t>asthma</a:t>
            </a:r>
            <a:r>
              <a:rPr lang="en-GB" sz="2400" dirty="0" smtClean="0"/>
              <a:t> and played Rugby Union at the University of Buenos Aires and was called ‘</a:t>
            </a:r>
            <a:r>
              <a:rPr lang="en-GB" sz="2400" b="1" dirty="0" smtClean="0"/>
              <a:t>Fuser</a:t>
            </a:r>
            <a:r>
              <a:rPr lang="en-GB" sz="2400" dirty="0" smtClean="0"/>
              <a:t>’ a combination of the word El </a:t>
            </a:r>
            <a:r>
              <a:rPr lang="en-GB" sz="2400" dirty="0" err="1" smtClean="0"/>
              <a:t>Furibundo</a:t>
            </a:r>
            <a:r>
              <a:rPr lang="en-GB" sz="2400" dirty="0" smtClean="0"/>
              <a:t> (raging) and his mums surname de la Serna for his </a:t>
            </a:r>
            <a:r>
              <a:rPr lang="en-GB" sz="2400" b="1" dirty="0" smtClean="0"/>
              <a:t>aggressive style</a:t>
            </a:r>
            <a:r>
              <a:rPr lang="en-GB" sz="24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20405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000" y="584201"/>
            <a:ext cx="11582400" cy="40318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u="sng" dirty="0" smtClean="0"/>
              <a:t>Interests</a:t>
            </a:r>
            <a:endParaRPr lang="en-GB" sz="2400" i="1" dirty="0"/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He played </a:t>
            </a:r>
            <a:r>
              <a:rPr lang="en-GB" sz="2400" b="1" dirty="0" smtClean="0"/>
              <a:t>chess</a:t>
            </a:r>
            <a:r>
              <a:rPr lang="en-GB" sz="2400" dirty="0" smtClean="0"/>
              <a:t> which he learned from his father. He even competed in local chess tournaments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He was passionate about poetry especially from </a:t>
            </a:r>
            <a:r>
              <a:rPr lang="en-GB" sz="2400" b="1" dirty="0" smtClean="0"/>
              <a:t>Pablo Neruda, John Keats, Federico Garcia Lorca </a:t>
            </a:r>
            <a:r>
              <a:rPr lang="en-GB" sz="2400" dirty="0" smtClean="0"/>
              <a:t>and others. 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He could recite the poem: </a:t>
            </a:r>
            <a:r>
              <a:rPr lang="en-GB" sz="2400" b="1" dirty="0" smtClean="0"/>
              <a:t>If- by Rudyard Kipling </a:t>
            </a:r>
            <a:r>
              <a:rPr lang="en-GB" sz="2400" dirty="0" smtClean="0"/>
              <a:t>and Martin </a:t>
            </a:r>
            <a:r>
              <a:rPr lang="en-GB" sz="2400" dirty="0" err="1" smtClean="0"/>
              <a:t>Fierro</a:t>
            </a:r>
            <a:r>
              <a:rPr lang="en-GB" sz="2400" dirty="0" smtClean="0"/>
              <a:t> by Jose Hernandez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His parents home had over </a:t>
            </a:r>
            <a:r>
              <a:rPr lang="en-GB" sz="2400" b="1" dirty="0" smtClean="0"/>
              <a:t>3000 books </a:t>
            </a:r>
            <a:r>
              <a:rPr lang="en-GB" sz="2400" dirty="0" smtClean="0"/>
              <a:t>which allowed him to be a big reader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The CIA later released a report which stated that he was: ‘</a:t>
            </a:r>
            <a:r>
              <a:rPr lang="en-GB" sz="2400" b="1" dirty="0" smtClean="0"/>
              <a:t>quite well read</a:t>
            </a:r>
            <a:r>
              <a:rPr lang="en-GB" sz="2400" dirty="0" smtClean="0"/>
              <a:t>’ and crudely said: “</a:t>
            </a:r>
            <a:r>
              <a:rPr lang="en-GB" sz="2400" b="1" dirty="0" smtClean="0"/>
              <a:t>Che is fairly intellectual for a Latino</a:t>
            </a:r>
            <a:r>
              <a:rPr lang="en-GB" sz="2400" dirty="0" smtClean="0"/>
              <a:t>” a derogatory statement which would not be tolerated in todays society  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40663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77000" y="0"/>
            <a:ext cx="5715000" cy="6524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200" dirty="0" smtClean="0"/>
              <a:t>If </a:t>
            </a:r>
            <a:r>
              <a:rPr lang="en-GB" sz="2200" dirty="0"/>
              <a:t>you can make one heap of all your winnings</a:t>
            </a:r>
          </a:p>
          <a:p>
            <a:r>
              <a:rPr lang="en-GB" sz="2200" dirty="0"/>
              <a:t>    And risk it on one turn of pitch-and-toss,</a:t>
            </a:r>
          </a:p>
          <a:p>
            <a:r>
              <a:rPr lang="en-GB" sz="2200" dirty="0"/>
              <a:t>And lose, and start again at your beginnings</a:t>
            </a:r>
          </a:p>
          <a:p>
            <a:r>
              <a:rPr lang="en-GB" sz="2200" dirty="0"/>
              <a:t>    And never breathe a word about your loss;</a:t>
            </a:r>
          </a:p>
          <a:p>
            <a:r>
              <a:rPr lang="en-GB" sz="2200" dirty="0"/>
              <a:t>If you can force your heart and nerve and sinew</a:t>
            </a:r>
          </a:p>
          <a:p>
            <a:r>
              <a:rPr lang="en-GB" sz="2200" dirty="0"/>
              <a:t>    To serve your turn long after they are gone,   </a:t>
            </a:r>
          </a:p>
          <a:p>
            <a:r>
              <a:rPr lang="en-GB" sz="2200" dirty="0"/>
              <a:t>And so hold on when there is nothing in you</a:t>
            </a:r>
          </a:p>
          <a:p>
            <a:r>
              <a:rPr lang="en-GB" sz="2200" dirty="0"/>
              <a:t>    Except the Will which says to them: ‘Hold on!’</a:t>
            </a:r>
          </a:p>
          <a:p>
            <a:endParaRPr lang="en-GB" sz="2200" dirty="0"/>
          </a:p>
          <a:p>
            <a:r>
              <a:rPr lang="en-GB" sz="2200" dirty="0"/>
              <a:t>If you can talk with crowds and keep your virtue,   </a:t>
            </a:r>
          </a:p>
          <a:p>
            <a:r>
              <a:rPr lang="en-GB" sz="2200" dirty="0"/>
              <a:t>    Or walk with Kings—nor lose the common touch,</a:t>
            </a:r>
          </a:p>
          <a:p>
            <a:r>
              <a:rPr lang="en-GB" sz="2200" dirty="0"/>
              <a:t>If neither foes nor loving friends can hurt you,</a:t>
            </a:r>
          </a:p>
          <a:p>
            <a:r>
              <a:rPr lang="en-GB" sz="2200" dirty="0"/>
              <a:t>    If all men count with you, but none too much;</a:t>
            </a:r>
          </a:p>
          <a:p>
            <a:r>
              <a:rPr lang="en-GB" sz="2200" dirty="0"/>
              <a:t>If you can fill the unforgiving minute</a:t>
            </a:r>
          </a:p>
          <a:p>
            <a:r>
              <a:rPr lang="en-GB" sz="2200" dirty="0"/>
              <a:t>    With sixty seconds’ worth of distance run,   </a:t>
            </a:r>
          </a:p>
          <a:p>
            <a:r>
              <a:rPr lang="en-GB" sz="2200" dirty="0"/>
              <a:t>Yours is the Earth and everything that’s in it,   </a:t>
            </a:r>
          </a:p>
          <a:p>
            <a:r>
              <a:rPr lang="en-GB" sz="2200" dirty="0"/>
              <a:t>    And—which is more—you’ll be a Man, my son!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400800" cy="6524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200" b="1" u="sng" dirty="0" smtClean="0"/>
              <a:t>If- </a:t>
            </a:r>
          </a:p>
          <a:p>
            <a:r>
              <a:rPr lang="en-GB" sz="2200" b="1" u="sng" dirty="0" smtClean="0"/>
              <a:t>Rudyard Kipling </a:t>
            </a:r>
          </a:p>
          <a:p>
            <a:r>
              <a:rPr lang="en-GB" sz="2200" dirty="0" smtClean="0"/>
              <a:t>If </a:t>
            </a:r>
            <a:r>
              <a:rPr lang="en-GB" sz="2200" dirty="0"/>
              <a:t>you can keep your head when all about you   </a:t>
            </a:r>
          </a:p>
          <a:p>
            <a:r>
              <a:rPr lang="en-GB" sz="2200" dirty="0"/>
              <a:t>    Are losing theirs and blaming it on you,   </a:t>
            </a:r>
          </a:p>
          <a:p>
            <a:r>
              <a:rPr lang="en-GB" sz="2200" dirty="0"/>
              <a:t>If you can trust yourself when all men doubt you,</a:t>
            </a:r>
          </a:p>
          <a:p>
            <a:r>
              <a:rPr lang="en-GB" sz="2200" dirty="0"/>
              <a:t>    But make allowance for their doubting too;   </a:t>
            </a:r>
          </a:p>
          <a:p>
            <a:r>
              <a:rPr lang="en-GB" sz="2200" dirty="0"/>
              <a:t>If you can wait and not be tired by waiting,</a:t>
            </a:r>
          </a:p>
          <a:p>
            <a:r>
              <a:rPr lang="en-GB" sz="2200" dirty="0"/>
              <a:t>    Or being lied about, don’t deal in lies,</a:t>
            </a:r>
          </a:p>
          <a:p>
            <a:r>
              <a:rPr lang="en-GB" sz="2200" dirty="0"/>
              <a:t>Or being hated, don’t give way to hating,</a:t>
            </a:r>
          </a:p>
          <a:p>
            <a:r>
              <a:rPr lang="en-GB" sz="2200" dirty="0"/>
              <a:t>    And yet don’t look too good, nor talk too wise:</a:t>
            </a:r>
          </a:p>
          <a:p>
            <a:endParaRPr lang="en-GB" sz="2200" dirty="0"/>
          </a:p>
          <a:p>
            <a:r>
              <a:rPr lang="en-GB" sz="2200" dirty="0"/>
              <a:t>If you can dream—and not make dreams your master;   </a:t>
            </a:r>
          </a:p>
          <a:p>
            <a:r>
              <a:rPr lang="en-GB" sz="2200" dirty="0"/>
              <a:t>    If you can think—and not make thoughts your aim;   </a:t>
            </a:r>
          </a:p>
          <a:p>
            <a:r>
              <a:rPr lang="en-GB" sz="2200" dirty="0"/>
              <a:t>If you can meet with Triumph and Disaster</a:t>
            </a:r>
          </a:p>
          <a:p>
            <a:r>
              <a:rPr lang="en-GB" sz="2200" dirty="0"/>
              <a:t>    And treat those two impostors just the same;   </a:t>
            </a:r>
          </a:p>
          <a:p>
            <a:r>
              <a:rPr lang="en-GB" sz="2200" dirty="0"/>
              <a:t>If you can bear to hear the truth you’ve spoken</a:t>
            </a:r>
          </a:p>
          <a:p>
            <a:r>
              <a:rPr lang="en-GB" sz="2200" dirty="0"/>
              <a:t>    Twisted by knaves to make a trap for fools,</a:t>
            </a:r>
          </a:p>
          <a:p>
            <a:r>
              <a:rPr lang="en-GB" sz="2200" dirty="0"/>
              <a:t>Or watch the things you gave your life to, broken,</a:t>
            </a:r>
          </a:p>
          <a:p>
            <a:r>
              <a:rPr lang="en-GB" sz="2200" dirty="0"/>
              <a:t>    And stoop and build ’</a:t>
            </a:r>
            <a:r>
              <a:rPr lang="en-GB" sz="2200" dirty="0" err="1"/>
              <a:t>em</a:t>
            </a:r>
            <a:r>
              <a:rPr lang="en-GB" sz="2200" dirty="0"/>
              <a:t> up with worn-out tools: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613198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600" y="236915"/>
            <a:ext cx="5765800" cy="57554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4800" b="1" u="sng" dirty="0" smtClean="0"/>
              <a:t>Motorcycle Diaries</a:t>
            </a:r>
            <a:endParaRPr lang="en-GB" sz="3200" i="1" dirty="0"/>
          </a:p>
          <a:p>
            <a:pPr marL="457200" indent="-457200">
              <a:buFont typeface="Arial"/>
              <a:buChar char="•"/>
            </a:pPr>
            <a:r>
              <a:rPr lang="en-GB" sz="3200" dirty="0" smtClean="0"/>
              <a:t>As a young medical student Guevara travelled throughout the continent of South America. </a:t>
            </a:r>
            <a:endParaRPr lang="en-GB" sz="3200" dirty="0"/>
          </a:p>
          <a:p>
            <a:pPr marL="457200" indent="-457200">
              <a:buFont typeface="Arial"/>
              <a:buChar char="•"/>
            </a:pPr>
            <a:r>
              <a:rPr lang="en-GB" sz="3200" dirty="0" smtClean="0"/>
              <a:t>The poverty, hunger, disease, suffering and inequality he saw changed him forever.</a:t>
            </a:r>
          </a:p>
          <a:p>
            <a:pPr marL="457200" indent="-457200">
              <a:buFont typeface="Arial"/>
              <a:buChar char="•"/>
            </a:pPr>
            <a:r>
              <a:rPr lang="en-GB" sz="3200" dirty="0" smtClean="0"/>
              <a:t>“The Motorcycle </a:t>
            </a:r>
            <a:r>
              <a:rPr lang="en-GB" sz="3200" dirty="0"/>
              <a:t>D</a:t>
            </a:r>
            <a:r>
              <a:rPr lang="en-GB" sz="3200" dirty="0" smtClean="0"/>
              <a:t>iaries” is a film you can watch about this trip.</a:t>
            </a:r>
          </a:p>
        </p:txBody>
      </p:sp>
      <p:pic>
        <p:nvPicPr>
          <p:cNvPr id="4" name="Picture 3" descr="download (5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00" y="0"/>
            <a:ext cx="4432300" cy="33499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download (4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200" y="2025719"/>
            <a:ext cx="3175000" cy="48322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images (13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0" y="4051048"/>
            <a:ext cx="3310297" cy="26037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9377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"/>
            <a:ext cx="12192000" cy="66171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u="sng" dirty="0" smtClean="0"/>
              <a:t>Motorcycle Diaries</a:t>
            </a:r>
            <a:endParaRPr lang="en-GB" sz="2400" i="1" dirty="0"/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In 1948 Che went to University to study medicine 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In 1950 he took a 4500km </a:t>
            </a:r>
            <a:r>
              <a:rPr lang="en-GB" sz="2400" b="1" dirty="0" smtClean="0"/>
              <a:t>solo trip </a:t>
            </a:r>
            <a:r>
              <a:rPr lang="en-GB" sz="2400" dirty="0" smtClean="0"/>
              <a:t>around rural northern Argentina on a bicycle to which he added a small motor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In 1951 he took </a:t>
            </a:r>
            <a:r>
              <a:rPr lang="en-GB" sz="2400" b="1" dirty="0" smtClean="0"/>
              <a:t>a 9 month 8000km</a:t>
            </a:r>
            <a:r>
              <a:rPr lang="en-GB" sz="2400" dirty="0" smtClean="0"/>
              <a:t> continental motorcycle trek through much of South America with his friend </a:t>
            </a:r>
            <a:r>
              <a:rPr lang="en-GB" sz="2400" b="1" dirty="0" smtClean="0"/>
              <a:t>Alberto </a:t>
            </a:r>
            <a:r>
              <a:rPr lang="en-GB" sz="2400" b="1" dirty="0" err="1" smtClean="0"/>
              <a:t>Granado</a:t>
            </a:r>
            <a:r>
              <a:rPr lang="en-GB" sz="2400" dirty="0" smtClean="0"/>
              <a:t>. He took a year out of University to do this. 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The end goal was to volunteer at the </a:t>
            </a:r>
            <a:r>
              <a:rPr lang="en-GB" sz="2400" b="1" dirty="0" smtClean="0"/>
              <a:t>San Pablo leper colony </a:t>
            </a:r>
            <a:r>
              <a:rPr lang="en-GB" sz="2400" dirty="0" smtClean="0"/>
              <a:t>in Peru on the banks of the Amazon River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His trips changed the way he saw himself and the modern </a:t>
            </a:r>
            <a:r>
              <a:rPr lang="en-GB" sz="2400" b="1" dirty="0" smtClean="0"/>
              <a:t>economic issues in Latin America 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In Chile he found working conditions of </a:t>
            </a:r>
            <a:r>
              <a:rPr lang="en-GB" sz="2400" b="1" dirty="0" smtClean="0"/>
              <a:t>miners angered </a:t>
            </a:r>
            <a:r>
              <a:rPr lang="en-GB" sz="2400" dirty="0" smtClean="0"/>
              <a:t>him. He was moved by the night he spent in the </a:t>
            </a:r>
            <a:r>
              <a:rPr lang="en-GB" sz="2400" b="1" dirty="0" smtClean="0"/>
              <a:t>Atacama Desert </a:t>
            </a:r>
            <a:r>
              <a:rPr lang="en-GB" sz="2400" dirty="0" smtClean="0"/>
              <a:t>and met a couple who were persecuted for being </a:t>
            </a:r>
            <a:r>
              <a:rPr lang="en-GB" sz="2400" b="1" dirty="0" smtClean="0"/>
              <a:t>communist’s</a:t>
            </a:r>
            <a:r>
              <a:rPr lang="en-GB" sz="2400" dirty="0" smtClean="0"/>
              <a:t> and described them as: “</a:t>
            </a:r>
            <a:r>
              <a:rPr lang="en-GB" sz="2400" b="1" dirty="0" smtClean="0"/>
              <a:t>the shivering flesh and blood victims of capitalist exploitation”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It was particularly the </a:t>
            </a:r>
            <a:r>
              <a:rPr lang="en-GB" sz="2400" b="1" dirty="0" smtClean="0"/>
              <a:t>rural poor </a:t>
            </a:r>
            <a:r>
              <a:rPr lang="en-GB" sz="2400" dirty="0" smtClean="0"/>
              <a:t>which struck him as concerning.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Guevara was so moved by his experiences in his trip through Latin America that even though he returned to complete his medical studies and became a doctor, he changed to a life in </a:t>
            </a:r>
            <a:r>
              <a:rPr lang="en-GB" sz="2400" b="1" dirty="0" smtClean="0"/>
              <a:t>politics</a:t>
            </a:r>
            <a:r>
              <a:rPr lang="en-GB" sz="2400" dirty="0" smtClean="0"/>
              <a:t> and </a:t>
            </a:r>
            <a:r>
              <a:rPr lang="en-GB" sz="2400" b="1" dirty="0" smtClean="0"/>
              <a:t>armed struggle </a:t>
            </a:r>
            <a:r>
              <a:rPr lang="en-GB" sz="2400" dirty="0" smtClean="0"/>
              <a:t>in order to make more of an impact on the lives of these people. </a:t>
            </a:r>
          </a:p>
          <a:p>
            <a:pPr marL="457200" indent="-457200">
              <a:buFont typeface="Arial"/>
              <a:buChar char="•"/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1432667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berto Granado and Ernesto Che Guevara-420x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634999"/>
            <a:ext cx="6019800" cy="47585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d7859394c0fb0f7b7d52c5847793aee3--ernesto-che-che-gueva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399" y="228600"/>
            <a:ext cx="5249101" cy="6121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18397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uevara-04-95bf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35000"/>
            <a:ext cx="4076700" cy="60441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CheG195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001" y="457200"/>
            <a:ext cx="3806999" cy="52153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image-origina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320800"/>
            <a:ext cx="3485530" cy="4673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49351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1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0" y="3683000"/>
            <a:ext cx="3479800" cy="2336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download (2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900" y="241300"/>
            <a:ext cx="3124200" cy="260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download (3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1270000"/>
            <a:ext cx="6426200" cy="35986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11057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508000"/>
            <a:ext cx="11836400" cy="40318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u="sng" dirty="0" smtClean="0"/>
              <a:t>Family Life</a:t>
            </a:r>
            <a:endParaRPr lang="en-GB" sz="2400" i="1" dirty="0"/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He had 2 wives. 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Hilda </a:t>
            </a:r>
            <a:r>
              <a:rPr lang="en-GB" sz="2400" dirty="0" err="1" smtClean="0"/>
              <a:t>Gadea</a:t>
            </a:r>
            <a:r>
              <a:rPr lang="en-GB" sz="2400" dirty="0" smtClean="0"/>
              <a:t> (1955 - 1959)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err="1" smtClean="0"/>
              <a:t>Aledia</a:t>
            </a:r>
            <a:r>
              <a:rPr lang="en-GB" sz="2400" dirty="0" smtClean="0"/>
              <a:t> March (1959-1967 when he died)</a:t>
            </a:r>
          </a:p>
          <a:p>
            <a:pPr marL="457200" indent="-457200">
              <a:buFont typeface="Arial"/>
              <a:buChar char="•"/>
            </a:pPr>
            <a:endParaRPr lang="en-GB" sz="2400" dirty="0"/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He had 4 children </a:t>
            </a:r>
          </a:p>
          <a:p>
            <a:pPr marL="914400" lvl="1" indent="-457200">
              <a:buFont typeface="Arial"/>
              <a:buChar char="•"/>
            </a:pPr>
            <a:r>
              <a:rPr lang="en-GB" sz="2400" dirty="0" err="1" smtClean="0"/>
              <a:t>Aledia</a:t>
            </a:r>
            <a:r>
              <a:rPr lang="en-GB" sz="2400" dirty="0" smtClean="0"/>
              <a:t> born: 1960</a:t>
            </a:r>
          </a:p>
          <a:p>
            <a:pPr marL="914400" lvl="1" indent="-457200">
              <a:buFont typeface="Arial"/>
              <a:buChar char="•"/>
            </a:pPr>
            <a:r>
              <a:rPr lang="en-GB" sz="2400" dirty="0" err="1" smtClean="0"/>
              <a:t>Camilo</a:t>
            </a:r>
            <a:r>
              <a:rPr lang="en-GB" sz="2400" dirty="0" smtClean="0"/>
              <a:t> born: 1962</a:t>
            </a:r>
          </a:p>
          <a:p>
            <a:pPr marL="914400" lvl="1" indent="-457200">
              <a:buFont typeface="Arial"/>
              <a:buChar char="•"/>
            </a:pPr>
            <a:r>
              <a:rPr lang="en-GB" sz="2400" dirty="0" smtClean="0"/>
              <a:t>Celia born: 1963</a:t>
            </a:r>
          </a:p>
          <a:p>
            <a:pPr marL="914400" lvl="1" indent="-457200">
              <a:buFont typeface="Arial"/>
              <a:buChar char="•"/>
            </a:pPr>
            <a:r>
              <a:rPr lang="en-GB" sz="2400" dirty="0" smtClean="0"/>
              <a:t>Ernesto born: 1965</a:t>
            </a:r>
          </a:p>
        </p:txBody>
      </p:sp>
    </p:spTree>
    <p:extLst>
      <p:ext uri="{BB962C8B-B14F-4D97-AF65-F5344CB8AC3E}">
        <p14:creationId xmlns:p14="http://schemas.microsoft.com/office/powerpoint/2010/main" val="393100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200"/>
            <a:ext cx="3733800" cy="56109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images (7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499" y="228600"/>
            <a:ext cx="4156075" cy="4749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images (10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814" y="228600"/>
            <a:ext cx="4052186" cy="5334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038600" y="5628382"/>
            <a:ext cx="57658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Why are these images all red? </a:t>
            </a:r>
          </a:p>
          <a:p>
            <a:r>
              <a:rPr lang="en-GB" sz="3200" dirty="0" smtClean="0"/>
              <a:t>What does this colour represent?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94499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"/>
            <a:ext cx="12192000" cy="66171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u="sng" dirty="0" smtClean="0"/>
              <a:t>Towards the Cuban Revolution </a:t>
            </a:r>
            <a:endParaRPr lang="en-GB" sz="2400" i="1" dirty="0"/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Ernesto took time in Guatemala to  perfect himself and </a:t>
            </a:r>
            <a:r>
              <a:rPr lang="en-GB" sz="2400" b="1" dirty="0" smtClean="0"/>
              <a:t>train</a:t>
            </a:r>
            <a:r>
              <a:rPr lang="en-GB" sz="2400" dirty="0" smtClean="0"/>
              <a:t> to become a </a:t>
            </a:r>
            <a:r>
              <a:rPr lang="en-GB" sz="2400" b="1" dirty="0" smtClean="0"/>
              <a:t>revolutionary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In Guatemala, Ernesto was introduced to a group of Cuban exiles linked to </a:t>
            </a:r>
            <a:r>
              <a:rPr lang="en-GB" sz="2400" b="1" dirty="0" smtClean="0"/>
              <a:t>Fidel Castro</a:t>
            </a:r>
            <a:r>
              <a:rPr lang="en-GB" sz="2400" dirty="0" smtClean="0"/>
              <a:t>.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This is when he became known as ‘</a:t>
            </a:r>
            <a:r>
              <a:rPr lang="en-GB" sz="2400" b="1" dirty="0" err="1" smtClean="0"/>
              <a:t>Che</a:t>
            </a:r>
            <a:r>
              <a:rPr lang="en-GB" sz="2400" dirty="0" smtClean="0"/>
              <a:t>’ because it is a </a:t>
            </a:r>
            <a:r>
              <a:rPr lang="en-GB" sz="2400" b="1" dirty="0" smtClean="0"/>
              <a:t>frequent</a:t>
            </a:r>
            <a:r>
              <a:rPr lang="en-GB" sz="2400" dirty="0" smtClean="0"/>
              <a:t> word used by </a:t>
            </a:r>
            <a:r>
              <a:rPr lang="en-GB" sz="2400" b="1" dirty="0" smtClean="0"/>
              <a:t>Argentine</a:t>
            </a:r>
            <a:r>
              <a:rPr lang="en-GB" sz="2400" dirty="0" smtClean="0"/>
              <a:t> </a:t>
            </a:r>
            <a:r>
              <a:rPr lang="en-GB" sz="2400" b="1" dirty="0" smtClean="0"/>
              <a:t>Spanish</a:t>
            </a:r>
            <a:r>
              <a:rPr lang="en-GB" sz="2400" dirty="0" smtClean="0"/>
              <a:t>, like ‘eh’ in Canadian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 In 1954 Guevara moved from Guatemala to Mexico and worked in an </a:t>
            </a:r>
            <a:r>
              <a:rPr lang="en-GB" sz="2400" b="1" dirty="0" smtClean="0"/>
              <a:t>allergy section </a:t>
            </a:r>
            <a:r>
              <a:rPr lang="en-GB" sz="2400" dirty="0" smtClean="0"/>
              <a:t>of the general hospital, he also </a:t>
            </a:r>
            <a:r>
              <a:rPr lang="en-GB" sz="2400" b="1" dirty="0" smtClean="0"/>
              <a:t>gave lectures </a:t>
            </a:r>
            <a:r>
              <a:rPr lang="en-GB" sz="2400" dirty="0" smtClean="0"/>
              <a:t>on medicine. 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His first wife Hilda commented in her memoir that even though he considered going to work as a doctor in Africa, he was continually </a:t>
            </a:r>
            <a:r>
              <a:rPr lang="en-GB" sz="2400" b="1" dirty="0" smtClean="0"/>
              <a:t>troubled by the poverty around </a:t>
            </a:r>
            <a:r>
              <a:rPr lang="en-GB" sz="2400" dirty="0" smtClean="0"/>
              <a:t>him 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In 1955 Che was introduced to Raul Castro who later introduced him to his brother Fidel who at that time was plotting to </a:t>
            </a:r>
            <a:r>
              <a:rPr lang="en-GB" sz="2400" b="1" dirty="0" smtClean="0"/>
              <a:t>overthrow the dictatorship from Batista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Despite their contrasting personalities from the first night they met, Che and Fidel began to create a “</a:t>
            </a:r>
            <a:r>
              <a:rPr lang="en-GB" sz="2400" b="1" dirty="0" smtClean="0"/>
              <a:t>revolutionary friendship </a:t>
            </a:r>
            <a:r>
              <a:rPr lang="en-GB" sz="2400" dirty="0" smtClean="0"/>
              <a:t>that would change the world” as a result coinciding their commitment to </a:t>
            </a:r>
            <a:r>
              <a:rPr lang="en-GB" sz="2400" b="1" dirty="0" smtClean="0"/>
              <a:t>anti-imperialism</a:t>
            </a:r>
            <a:r>
              <a:rPr lang="en-GB" sz="2400" dirty="0" smtClean="0"/>
              <a:t>. 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Che signed up as a member of the </a:t>
            </a:r>
            <a:r>
              <a:rPr lang="en-GB" sz="2400" b="1" dirty="0" smtClean="0"/>
              <a:t>July 26 movement </a:t>
            </a:r>
            <a:r>
              <a:rPr lang="en-GB" sz="2400" dirty="0" smtClean="0"/>
              <a:t>as it felt like the cause that he was searching for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Che signed up to be the combat medic, but was considered the best </a:t>
            </a:r>
            <a:r>
              <a:rPr lang="en-GB" sz="2400" b="1" dirty="0" smtClean="0"/>
              <a:t>guerrilla</a:t>
            </a:r>
            <a:r>
              <a:rPr lang="en-GB" sz="2400" dirty="0" smtClean="0"/>
              <a:t> of them all. </a:t>
            </a:r>
          </a:p>
        </p:txBody>
      </p:sp>
    </p:spTree>
    <p:extLst>
      <p:ext uri="{BB962C8B-B14F-4D97-AF65-F5344CB8AC3E}">
        <p14:creationId xmlns:p14="http://schemas.microsoft.com/office/powerpoint/2010/main" val="1604358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3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239" y="50080"/>
            <a:ext cx="4794961" cy="64015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images (4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70093"/>
            <a:ext cx="4572000" cy="62663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8305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2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1" y="914400"/>
            <a:ext cx="6145274" cy="4089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images (11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481" y="1168400"/>
            <a:ext cx="5447920" cy="3022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1381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00" y="965200"/>
            <a:ext cx="5956300" cy="3573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images (2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838200"/>
            <a:ext cx="5643309" cy="3200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8791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0"/>
          <a:stretch/>
        </p:blipFill>
        <p:spPr>
          <a:xfrm>
            <a:off x="7815826" y="203200"/>
            <a:ext cx="4096774" cy="5918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images (15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914400"/>
            <a:ext cx="7318940" cy="3860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2228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685800"/>
            <a:ext cx="4064000" cy="57933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images (9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977900"/>
            <a:ext cx="2489200" cy="3263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images (6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65200"/>
            <a:ext cx="4656667" cy="3098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06011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"/>
            <a:ext cx="12192000" cy="32932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u="sng" dirty="0" smtClean="0"/>
              <a:t>Cuban Revolution 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The group of 82 men trained in guerrilla warfare and left for Cuba from Mexico on November 25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1956 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They were attacked by Batista’s military leaving only 22 men who found each other afterwards, some were killed some were captured and executed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At this point Che laid down his medical supplies and picked up a box of ammunition dropped by a fleeing comrade </a:t>
            </a:r>
            <a:r>
              <a:rPr lang="mr-IN" sz="2400" dirty="0" smtClean="0"/>
              <a:t>–</a:t>
            </a:r>
            <a:r>
              <a:rPr lang="en-GB" sz="2400" dirty="0" smtClean="0"/>
              <a:t> which proves a symbolic moment in his life. </a:t>
            </a:r>
          </a:p>
          <a:p>
            <a:pPr marL="457200" indent="-457200">
              <a:buFont typeface="Arial"/>
              <a:buChar char="•"/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607640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7" id="{A5270462-AB59-4D33-9E2A-B348BB94CB67}" vid="{CEF75ABD-F6CC-41FE-8A47-A85C66C0FD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FDBF19D94B24985655FDFE26550E2" ma:contentTypeVersion="4" ma:contentTypeDescription="Create a new document." ma:contentTypeScope="" ma:versionID="21bdeedaa576806f2a49499a443db63f">
  <xsd:schema xmlns:xsd="http://www.w3.org/2001/XMLSchema" xmlns:xs="http://www.w3.org/2001/XMLSchema" xmlns:p="http://schemas.microsoft.com/office/2006/metadata/properties" xmlns:ns2="aeea5e98-a214-4939-85d5-3658d3d98e39" xmlns:ns3="b8f4ebcf-8b25-49e2-96f9-0f16af038e33" targetNamespace="http://schemas.microsoft.com/office/2006/metadata/properties" ma:root="true" ma:fieldsID="e0c02910cd6ed68e0989f954283f3a12" ns2:_="" ns3:_="">
    <xsd:import namespace="aeea5e98-a214-4939-85d5-3658d3d98e39"/>
    <xsd:import namespace="b8f4ebcf-8b25-49e2-96f9-0f16af038e3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2:LastSharedByUser" minOccurs="0"/>
                <xsd:element ref="ns2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ea5e98-a214-4939-85d5-3658d3d98e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4ebcf-8b25-49e2-96f9-0f16af038e33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A7549F8-7143-40C0-A96C-6FA3F38B5F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ea5e98-a214-4939-85d5-3658d3d98e39"/>
    <ds:schemaRef ds:uri="b8f4ebcf-8b25-49e2-96f9-0f16af038e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4A96AC-4278-465E-8297-83189FA29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B4BEEE-B43F-4B84-98B3-AB610D4493AE}">
  <ds:schemaRefs>
    <ds:schemaRef ds:uri="http://schemas.openxmlformats.org/package/2006/metadata/core-properties"/>
    <ds:schemaRef ds:uri="http://purl.org/dc/dcmitype/"/>
    <ds:schemaRef ds:uri="b8f4ebcf-8b25-49e2-96f9-0f16af038e33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aeea5e98-a214-4939-85d5-3658d3d98e39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Geog%20PPT%20Template%20-%20Widescreen</Template>
  <TotalTime>14422</TotalTime>
  <Words>1329</Words>
  <Application>Microsoft Macintosh PowerPoint</Application>
  <PresentationFormat>Custom</PresentationFormat>
  <Paragraphs>107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Mace</dc:creator>
  <cp:lastModifiedBy>Isabel Wood</cp:lastModifiedBy>
  <cp:revision>381</cp:revision>
  <cp:lastPrinted>2017-01-11T20:54:27Z</cp:lastPrinted>
  <dcterms:created xsi:type="dcterms:W3CDTF">2016-10-13T20:25:52Z</dcterms:created>
  <dcterms:modified xsi:type="dcterms:W3CDTF">2017-11-26T23:06:26Z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0x010100406FDBF19D94B24985655FDFE26550E2</vt:lpwstr>
  </property>
</Properties>
</file>