
<file path=[Content_Types].xml><?xml version="1.0" encoding="utf-8"?>
<Types xmlns="http://schemas.openxmlformats.org/package/2006/content-types">
  <Default Extension="xml" ContentType="application/xml"/>
  <Default Extension="jpeg" ContentType="image/jpeg"/>
  <Default Extension="jpg" ContentType="image/jpeg"/>
  <Default Extension="m4v" ContentType="video/unknown"/>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handoutMasterIdLst>
    <p:handoutMasterId r:id="rId22"/>
  </p:handoutMasterIdLst>
  <p:sldIdLst>
    <p:sldId id="260" r:id="rId5"/>
    <p:sldId id="294" r:id="rId6"/>
    <p:sldId id="302" r:id="rId7"/>
    <p:sldId id="304" r:id="rId8"/>
    <p:sldId id="298" r:id="rId9"/>
    <p:sldId id="301" r:id="rId10"/>
    <p:sldId id="305" r:id="rId11"/>
    <p:sldId id="307" r:id="rId12"/>
    <p:sldId id="306" r:id="rId13"/>
    <p:sldId id="296" r:id="rId14"/>
    <p:sldId id="303" r:id="rId15"/>
    <p:sldId id="299" r:id="rId16"/>
    <p:sldId id="300" r:id="rId17"/>
    <p:sldId id="297" r:id="rId18"/>
    <p:sldId id="295" r:id="rId19"/>
    <p:sldId id="29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a:srgbClr val="CC0066"/>
    <a:srgbClr val="C4FC4D"/>
    <a:srgbClr val="000000"/>
    <a:srgbClr val="F81EA9"/>
    <a:srgbClr val="FD6131"/>
    <a:srgbClr val="1432CB"/>
    <a:srgbClr val="79A4DF"/>
    <a:srgbClr val="0000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5" autoAdjust="0"/>
    <p:restoredTop sz="77342" autoAdjust="0"/>
  </p:normalViewPr>
  <p:slideViewPr>
    <p:cSldViewPr snapToGrid="0">
      <p:cViewPr>
        <p:scale>
          <a:sx n="59" d="100"/>
          <a:sy n="59" d="100"/>
        </p:scale>
        <p:origin x="-1272" y="-64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308"/>
    </p:cViewPr>
  </p:sorterViewPr>
  <p:notesViewPr>
    <p:cSldViewPr snapToGrid="0">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18A761-BBA7-4E07-8945-E8BE288BEE17}" type="datetimeFigureOut">
              <a:rPr lang="en-GB" smtClean="0"/>
              <a:t>11/10/17</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574A0B-5909-4D25-8853-12EA3B072A24}" type="slidenum">
              <a:rPr lang="en-GB" smtClean="0"/>
              <a:t>‹#›</a:t>
            </a:fld>
            <a:endParaRPr lang="en-GB"/>
          </a:p>
        </p:txBody>
      </p:sp>
    </p:spTree>
    <p:extLst>
      <p:ext uri="{BB962C8B-B14F-4D97-AF65-F5344CB8AC3E}">
        <p14:creationId xmlns:p14="http://schemas.microsoft.com/office/powerpoint/2010/main" val="554411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3AA0CD-C313-4030-AF84-2FAEC38854E2}" type="datetimeFigureOut">
              <a:rPr lang="en-US" smtClean="0"/>
              <a:t>11/10/17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F781E-829F-4185-8603-ED1FCD0F6D7B}" type="slidenum">
              <a:rPr lang="en-US" smtClean="0"/>
              <a:t>‹#›</a:t>
            </a:fld>
            <a:endParaRPr lang="en-US"/>
          </a:p>
        </p:txBody>
      </p:sp>
    </p:spTree>
    <p:extLst>
      <p:ext uri="{BB962C8B-B14F-4D97-AF65-F5344CB8AC3E}">
        <p14:creationId xmlns:p14="http://schemas.microsoft.com/office/powerpoint/2010/main" val="2807753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Camarón</a:t>
            </a:r>
            <a:r>
              <a:rPr lang="en-US" dirty="0" smtClean="0"/>
              <a:t>, José </a:t>
            </a:r>
            <a:r>
              <a:rPr lang="en-US" dirty="0" err="1" smtClean="0"/>
              <a:t>Mercé</a:t>
            </a:r>
            <a:r>
              <a:rPr lang="en-US" dirty="0" smtClean="0"/>
              <a:t> or Lola Flores </a:t>
            </a:r>
          </a:p>
          <a:p>
            <a:r>
              <a:rPr lang="en-US" dirty="0" smtClean="0"/>
              <a:t>Heroin in the 1980s wiped</a:t>
            </a:r>
            <a:r>
              <a:rPr lang="en-US" baseline="0" dirty="0" smtClean="0"/>
              <a:t> out a lot of gypsies </a:t>
            </a:r>
            <a:endParaRPr lang="en-US" dirty="0"/>
          </a:p>
        </p:txBody>
      </p:sp>
      <p:sp>
        <p:nvSpPr>
          <p:cNvPr id="4" name="Slide Number Placeholder 3"/>
          <p:cNvSpPr>
            <a:spLocks noGrp="1"/>
          </p:cNvSpPr>
          <p:nvPr>
            <p:ph type="sldNum" sz="quarter" idx="10"/>
          </p:nvPr>
        </p:nvSpPr>
        <p:spPr/>
        <p:txBody>
          <a:bodyPr/>
          <a:lstStyle/>
          <a:p>
            <a:fld id="{976F781E-829F-4185-8603-ED1FCD0F6D7B}" type="slidenum">
              <a:rPr lang="en-US" smtClean="0"/>
              <a:t>1</a:t>
            </a:fld>
            <a:endParaRPr lang="en-US"/>
          </a:p>
        </p:txBody>
      </p:sp>
    </p:spTree>
    <p:extLst>
      <p:ext uri="{BB962C8B-B14F-4D97-AF65-F5344CB8AC3E}">
        <p14:creationId xmlns:p14="http://schemas.microsoft.com/office/powerpoint/2010/main" val="1326995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dirty="0" smtClean="0"/>
              <a:t>The gypsies arrived</a:t>
            </a:r>
            <a:r>
              <a:rPr lang="en-GB" baseline="0" dirty="0" smtClean="0"/>
              <a:t> in Andalusia in the 15</a:t>
            </a:r>
            <a:r>
              <a:rPr lang="en-GB" baseline="30000" dirty="0" smtClean="0"/>
              <a:t>th</a:t>
            </a:r>
            <a:r>
              <a:rPr lang="en-GB" baseline="0" dirty="0" smtClean="0"/>
              <a:t> Century during the Christian re-conquest of Spain.</a:t>
            </a:r>
          </a:p>
          <a:p>
            <a:pPr marL="171450" indent="-171450">
              <a:buFont typeface="Arial"/>
              <a:buChar char="•"/>
            </a:pPr>
            <a:r>
              <a:rPr lang="en-GB" dirty="0" smtClean="0"/>
              <a:t>The</a:t>
            </a:r>
            <a:r>
              <a:rPr lang="en-GB" baseline="0" dirty="0" smtClean="0"/>
              <a:t> 15</a:t>
            </a:r>
            <a:r>
              <a:rPr lang="en-GB" baseline="30000" dirty="0" smtClean="0"/>
              <a:t>th</a:t>
            </a:r>
            <a:r>
              <a:rPr lang="en-GB" baseline="0" dirty="0" smtClean="0"/>
              <a:t> Century was the time of </a:t>
            </a:r>
            <a:r>
              <a:rPr lang="en-GB" baseline="0" dirty="0" err="1" smtClean="0"/>
              <a:t>Ferdiand</a:t>
            </a:r>
            <a:r>
              <a:rPr lang="en-GB" baseline="0" dirty="0" smtClean="0"/>
              <a:t> and Isabel </a:t>
            </a:r>
            <a:r>
              <a:rPr lang="mr-IN" baseline="0" dirty="0" smtClean="0"/>
              <a:t>–</a:t>
            </a:r>
            <a:r>
              <a:rPr lang="en-GB" baseline="0" dirty="0" smtClean="0"/>
              <a:t> who persecuted anyone who was a Muslim of Jew, because they were bringing in their religion. Gypsies were caught up in the persecution. </a:t>
            </a:r>
          </a:p>
          <a:p>
            <a:pPr marL="171450" indent="-171450">
              <a:buFont typeface="Arial"/>
              <a:buChar char="•"/>
            </a:pPr>
            <a:r>
              <a:rPr lang="en-GB" baseline="0" dirty="0" smtClean="0"/>
              <a:t>There were very strict rules like that Gypsies </a:t>
            </a:r>
            <a:r>
              <a:rPr lang="en-GB" baseline="0" dirty="0" err="1" smtClean="0"/>
              <a:t>couldn</a:t>
            </a:r>
            <a:r>
              <a:rPr lang="mr-IN" baseline="0" dirty="0" smtClean="0"/>
              <a:t>’</a:t>
            </a:r>
            <a:r>
              <a:rPr lang="en-GB" baseline="0" dirty="0" smtClean="0"/>
              <a:t>t speak in their own language which was different from Spanish, they </a:t>
            </a:r>
            <a:r>
              <a:rPr lang="en-GB" baseline="0" dirty="0" err="1" smtClean="0"/>
              <a:t>couldn</a:t>
            </a:r>
            <a:r>
              <a:rPr lang="mr-IN" baseline="0" dirty="0" smtClean="0"/>
              <a:t>’</a:t>
            </a:r>
            <a:r>
              <a:rPr lang="en-GB" baseline="0" dirty="0" smtClean="0"/>
              <a:t>t wear their dress or to meet up, the Spanish at the time </a:t>
            </a:r>
            <a:r>
              <a:rPr lang="en-GB" baseline="0" dirty="0" err="1" smtClean="0"/>
              <a:t>didn</a:t>
            </a:r>
            <a:r>
              <a:rPr lang="mr-IN" baseline="0" dirty="0" smtClean="0"/>
              <a:t>’</a:t>
            </a:r>
            <a:r>
              <a:rPr lang="en-GB" baseline="0" dirty="0" smtClean="0"/>
              <a:t>t treat gypsies well.</a:t>
            </a:r>
          </a:p>
          <a:p>
            <a:pPr marL="171450" indent="-171450">
              <a:buFont typeface="Arial"/>
              <a:buChar char="•"/>
            </a:pPr>
            <a:r>
              <a:rPr lang="en-GB" baseline="0" dirty="0" smtClean="0"/>
              <a:t>Gypsies were outsiders in Christian Spain along with other minority cultures including </a:t>
            </a:r>
            <a:r>
              <a:rPr lang="en-GB" baseline="0" dirty="0" err="1" smtClean="0"/>
              <a:t>muslims</a:t>
            </a:r>
            <a:r>
              <a:rPr lang="en-GB" baseline="0" dirty="0" smtClean="0"/>
              <a:t>, </a:t>
            </a:r>
            <a:r>
              <a:rPr lang="en-GB" baseline="0" dirty="0" err="1" smtClean="0"/>
              <a:t>jews</a:t>
            </a:r>
            <a:r>
              <a:rPr lang="en-GB" baseline="0" dirty="0" smtClean="0"/>
              <a:t> and </a:t>
            </a:r>
            <a:r>
              <a:rPr lang="en-GB" baseline="0" dirty="0" err="1" smtClean="0"/>
              <a:t>african</a:t>
            </a:r>
            <a:r>
              <a:rPr lang="en-GB" baseline="0" dirty="0" smtClean="0"/>
              <a:t> slaves. And flamenco is the coming together of these things in </a:t>
            </a:r>
            <a:r>
              <a:rPr lang="en-GB" baseline="0" dirty="0" err="1" smtClean="0"/>
              <a:t>Sevilla</a:t>
            </a:r>
            <a:r>
              <a:rPr lang="en-GB" baseline="0" dirty="0" smtClean="0"/>
              <a:t>, Cadiz, they had many influences from all these places.</a:t>
            </a:r>
          </a:p>
          <a:p>
            <a:pPr marL="171450" indent="-171450">
              <a:buFont typeface="Arial"/>
              <a:buChar char="•"/>
            </a:pPr>
            <a:r>
              <a:rPr lang="en-GB" baseline="0" dirty="0" smtClean="0"/>
              <a:t>1922 </a:t>
            </a:r>
            <a:r>
              <a:rPr lang="mr-IN" baseline="0" dirty="0" smtClean="0"/>
              <a:t>–</a:t>
            </a:r>
            <a:r>
              <a:rPr lang="en-GB" baseline="0" dirty="0" smtClean="0"/>
              <a:t> the Alhambra in Granada held a flamenco competition/</a:t>
            </a:r>
            <a:r>
              <a:rPr lang="en-GB" baseline="0" dirty="0" err="1" smtClean="0"/>
              <a:t>concourso</a:t>
            </a:r>
            <a:r>
              <a:rPr lang="en-GB" baseline="0" dirty="0" smtClean="0"/>
              <a:t>. Before this time flamenco was not popular, it was only seen to be a thing for Gypsies and poor people. After this event it opened it up in to the mainstream starting the changing face of flamenco in Spain</a:t>
            </a:r>
          </a:p>
          <a:p>
            <a:pPr marL="171450" indent="-171450">
              <a:buFont typeface="Arial"/>
              <a:buChar char="•"/>
            </a:pPr>
            <a:r>
              <a:rPr lang="en-GB" baseline="0" dirty="0" smtClean="0"/>
              <a:t>Most gypsies were blacksmiths </a:t>
            </a:r>
            <a:r>
              <a:rPr lang="mr-IN" baseline="0" dirty="0" smtClean="0"/>
              <a:t>–</a:t>
            </a:r>
            <a:r>
              <a:rPr lang="en-GB" baseline="0" dirty="0" smtClean="0"/>
              <a:t> the songs first came from these places </a:t>
            </a:r>
            <a:r>
              <a:rPr lang="mr-IN" baseline="0" dirty="0" smtClean="0"/>
              <a:t>–</a:t>
            </a:r>
            <a:r>
              <a:rPr lang="en-GB" baseline="0" dirty="0" smtClean="0"/>
              <a:t> the forge where they worked. They made shoes for horses and nails. </a:t>
            </a:r>
          </a:p>
          <a:p>
            <a:pPr marL="171450" indent="-171450">
              <a:buFont typeface="Arial"/>
              <a:buChar char="•"/>
            </a:pPr>
            <a:r>
              <a:rPr lang="en-GB" baseline="0" dirty="0" smtClean="0"/>
              <a:t>In 1850 there was a lot of work for blacksmiths, but not enough of them so a lot of gypsies became blacksmiths</a:t>
            </a:r>
          </a:p>
          <a:p>
            <a:pPr marL="171450" indent="-171450">
              <a:buFont typeface="Arial"/>
              <a:buChar char="•"/>
            </a:pPr>
            <a:r>
              <a:rPr lang="en-GB" baseline="0" dirty="0" err="1" smtClean="0"/>
              <a:t>Martinete</a:t>
            </a:r>
            <a:r>
              <a:rPr lang="en-GB" baseline="0" dirty="0" smtClean="0"/>
              <a:t> is a song which is very </a:t>
            </a:r>
            <a:r>
              <a:rPr lang="en-GB" baseline="0" dirty="0" err="1" smtClean="0"/>
              <a:t>fuerte</a:t>
            </a:r>
            <a:r>
              <a:rPr lang="en-GB" baseline="0" dirty="0" smtClean="0"/>
              <a:t> </a:t>
            </a:r>
            <a:r>
              <a:rPr lang="mr-IN" baseline="0" dirty="0" smtClean="0"/>
              <a:t>–</a:t>
            </a:r>
            <a:r>
              <a:rPr lang="en-GB" baseline="0" dirty="0" smtClean="0"/>
              <a:t> its tragic and full of pain and sorrow and suffering, the </a:t>
            </a:r>
            <a:r>
              <a:rPr lang="en-GB" baseline="0" dirty="0" err="1" smtClean="0"/>
              <a:t>martinete</a:t>
            </a:r>
            <a:r>
              <a:rPr lang="en-GB" baseline="0" dirty="0" smtClean="0"/>
              <a:t> is a </a:t>
            </a:r>
            <a:r>
              <a:rPr lang="en-GB" baseline="0" dirty="0" err="1" smtClean="0"/>
              <a:t>rhythem</a:t>
            </a:r>
            <a:r>
              <a:rPr lang="en-GB" baseline="0" dirty="0" smtClean="0"/>
              <a:t> which only has that of the hammer and this word means hammer</a:t>
            </a:r>
          </a:p>
          <a:p>
            <a:pPr marL="171450" indent="-171450">
              <a:buFont typeface="Arial"/>
              <a:buChar char="•"/>
            </a:pPr>
            <a:r>
              <a:rPr lang="en-GB" baseline="0" dirty="0" smtClean="0"/>
              <a:t>https://</a:t>
            </a:r>
            <a:r>
              <a:rPr lang="en-GB" baseline="0" dirty="0" err="1" smtClean="0"/>
              <a:t>www.youtube.com</a:t>
            </a:r>
            <a:r>
              <a:rPr lang="en-GB" baseline="0" dirty="0" smtClean="0"/>
              <a:t>/</a:t>
            </a:r>
            <a:r>
              <a:rPr lang="en-GB" baseline="0" dirty="0" err="1" smtClean="0"/>
              <a:t>watch?v</a:t>
            </a:r>
            <a:r>
              <a:rPr lang="en-GB" baseline="0" dirty="0" smtClean="0"/>
              <a:t>=1FXmbqxT0IA&amp;t=815s BBC Documentary </a:t>
            </a:r>
            <a:r>
              <a:rPr lang="mr-IN" baseline="0" dirty="0" smtClean="0"/>
              <a:t>–</a:t>
            </a:r>
            <a:r>
              <a:rPr lang="en-GB" baseline="0" dirty="0" smtClean="0"/>
              <a:t> 16minutes through singing in blacksmiths with translation</a:t>
            </a:r>
          </a:p>
          <a:p>
            <a:pPr marL="171450" indent="-171450">
              <a:buFont typeface="Arial"/>
              <a:buChar char="•"/>
            </a:pPr>
            <a:endParaRPr lang="en-GB" baseline="0" dirty="0" smtClean="0"/>
          </a:p>
          <a:p>
            <a:pPr marL="171450" indent="-171450">
              <a:buFont typeface="Arial"/>
              <a:buChar char="•"/>
            </a:pPr>
            <a:endParaRPr lang="en-GB" baseline="0" dirty="0" smtClean="0"/>
          </a:p>
          <a:p>
            <a:pPr marL="171450" indent="-171450">
              <a:buFont typeface="Arial"/>
              <a:buChar char="•"/>
            </a:pPr>
            <a:endParaRPr lang="en-GB" baseline="0" dirty="0" smtClean="0"/>
          </a:p>
          <a:p>
            <a:pPr marL="171450" indent="-171450">
              <a:buFont typeface="Arial"/>
              <a:buChar char="•"/>
            </a:pPr>
            <a:endParaRPr lang="en-GB" baseline="0" dirty="0" smtClean="0"/>
          </a:p>
          <a:p>
            <a:pPr marL="171450" indent="-171450">
              <a:buFont typeface="Arial"/>
              <a:buChar char="•"/>
            </a:pPr>
            <a:endParaRPr lang="en-GB" baseline="0" dirty="0" smtClean="0"/>
          </a:p>
          <a:p>
            <a:pPr marL="171450" indent="-171450">
              <a:buFont typeface="Arial"/>
              <a:buChar char="•"/>
            </a:pPr>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76F781E-829F-4185-8603-ED1FCD0F6D7B}" type="slidenum">
              <a:rPr lang="en-US" smtClean="0"/>
              <a:t>6</a:t>
            </a:fld>
            <a:endParaRPr lang="en-US"/>
          </a:p>
        </p:txBody>
      </p:sp>
    </p:spTree>
    <p:extLst>
      <p:ext uri="{BB962C8B-B14F-4D97-AF65-F5344CB8AC3E}">
        <p14:creationId xmlns:p14="http://schemas.microsoft.com/office/powerpoint/2010/main" val="3105507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dirty="0" smtClean="0"/>
              <a:t>The gypsies arrived</a:t>
            </a:r>
            <a:r>
              <a:rPr lang="en-GB" baseline="0" dirty="0" smtClean="0"/>
              <a:t> in Andalusia in the 15</a:t>
            </a:r>
            <a:r>
              <a:rPr lang="en-GB" baseline="30000" dirty="0" smtClean="0"/>
              <a:t>th</a:t>
            </a:r>
            <a:r>
              <a:rPr lang="en-GB" baseline="0" dirty="0" smtClean="0"/>
              <a:t> Century during the Christian re-conquest of Spain.</a:t>
            </a:r>
          </a:p>
          <a:p>
            <a:pPr marL="171450" indent="-171450">
              <a:buFont typeface="Arial"/>
              <a:buChar char="•"/>
            </a:pPr>
            <a:r>
              <a:rPr lang="en-GB" dirty="0" smtClean="0"/>
              <a:t>The</a:t>
            </a:r>
            <a:r>
              <a:rPr lang="en-GB" baseline="0" dirty="0" smtClean="0"/>
              <a:t> 15</a:t>
            </a:r>
            <a:r>
              <a:rPr lang="en-GB" baseline="30000" dirty="0" smtClean="0"/>
              <a:t>th</a:t>
            </a:r>
            <a:r>
              <a:rPr lang="en-GB" baseline="0" dirty="0" smtClean="0"/>
              <a:t> Century was the time of </a:t>
            </a:r>
            <a:r>
              <a:rPr lang="en-GB" baseline="0" dirty="0" err="1" smtClean="0"/>
              <a:t>Ferdiand</a:t>
            </a:r>
            <a:r>
              <a:rPr lang="en-GB" baseline="0" dirty="0" smtClean="0"/>
              <a:t> and Isabel </a:t>
            </a:r>
            <a:r>
              <a:rPr lang="mr-IN" baseline="0" dirty="0" smtClean="0"/>
              <a:t>–</a:t>
            </a:r>
            <a:r>
              <a:rPr lang="en-GB" baseline="0" dirty="0" smtClean="0"/>
              <a:t> who persecuted anyone who was a Muslim of Jew, because they were bringing in their religion. Gypsies were caught up in the persecution. </a:t>
            </a:r>
          </a:p>
          <a:p>
            <a:pPr marL="171450" indent="-171450">
              <a:buFont typeface="Arial"/>
              <a:buChar char="•"/>
            </a:pPr>
            <a:r>
              <a:rPr lang="en-GB" baseline="0" dirty="0" smtClean="0"/>
              <a:t>There were very strict rules like that Gypsies </a:t>
            </a:r>
            <a:r>
              <a:rPr lang="en-GB" baseline="0" dirty="0" err="1" smtClean="0"/>
              <a:t>couldn</a:t>
            </a:r>
            <a:r>
              <a:rPr lang="mr-IN" baseline="0" dirty="0" smtClean="0"/>
              <a:t>’</a:t>
            </a:r>
            <a:r>
              <a:rPr lang="en-GB" baseline="0" dirty="0" smtClean="0"/>
              <a:t>t speak in their own language which was different from Spanish, they </a:t>
            </a:r>
            <a:r>
              <a:rPr lang="en-GB" baseline="0" dirty="0" err="1" smtClean="0"/>
              <a:t>couldn</a:t>
            </a:r>
            <a:r>
              <a:rPr lang="mr-IN" baseline="0" dirty="0" smtClean="0"/>
              <a:t>’</a:t>
            </a:r>
            <a:r>
              <a:rPr lang="en-GB" baseline="0" dirty="0" smtClean="0"/>
              <a:t>t wear their dress or to meet up, the Spanish at the time </a:t>
            </a:r>
            <a:r>
              <a:rPr lang="en-GB" baseline="0" dirty="0" err="1" smtClean="0"/>
              <a:t>didn</a:t>
            </a:r>
            <a:r>
              <a:rPr lang="mr-IN" baseline="0" dirty="0" smtClean="0"/>
              <a:t>’</a:t>
            </a:r>
            <a:r>
              <a:rPr lang="en-GB" baseline="0" dirty="0" smtClean="0"/>
              <a:t>t treat gypsies well.</a:t>
            </a:r>
          </a:p>
          <a:p>
            <a:pPr marL="171450" indent="-171450">
              <a:buFont typeface="Arial"/>
              <a:buChar char="•"/>
            </a:pPr>
            <a:r>
              <a:rPr lang="en-GB" baseline="0" dirty="0" smtClean="0"/>
              <a:t>Gypsies were outsiders in Christian Spain along with other minority cultures including </a:t>
            </a:r>
            <a:r>
              <a:rPr lang="en-GB" baseline="0" dirty="0" err="1" smtClean="0"/>
              <a:t>muslims</a:t>
            </a:r>
            <a:r>
              <a:rPr lang="en-GB" baseline="0" dirty="0" smtClean="0"/>
              <a:t>, </a:t>
            </a:r>
            <a:r>
              <a:rPr lang="en-GB" baseline="0" dirty="0" err="1" smtClean="0"/>
              <a:t>jews</a:t>
            </a:r>
            <a:r>
              <a:rPr lang="en-GB" baseline="0" dirty="0" smtClean="0"/>
              <a:t> and </a:t>
            </a:r>
            <a:r>
              <a:rPr lang="en-GB" baseline="0" dirty="0" err="1" smtClean="0"/>
              <a:t>african</a:t>
            </a:r>
            <a:r>
              <a:rPr lang="en-GB" baseline="0" dirty="0" smtClean="0"/>
              <a:t> slaves. And flamenco is the coming together of these things in </a:t>
            </a:r>
            <a:r>
              <a:rPr lang="en-GB" baseline="0" dirty="0" err="1" smtClean="0"/>
              <a:t>Sevilla</a:t>
            </a:r>
            <a:r>
              <a:rPr lang="en-GB" baseline="0" dirty="0" smtClean="0"/>
              <a:t>, Cadiz, they had many influences from all these places.</a:t>
            </a:r>
          </a:p>
          <a:p>
            <a:pPr marL="171450" indent="-171450">
              <a:buFont typeface="Arial"/>
              <a:buChar char="•"/>
            </a:pPr>
            <a:r>
              <a:rPr lang="en-GB" baseline="0" dirty="0" smtClean="0"/>
              <a:t>1922 </a:t>
            </a:r>
            <a:r>
              <a:rPr lang="mr-IN" baseline="0" dirty="0" smtClean="0"/>
              <a:t>–</a:t>
            </a:r>
            <a:r>
              <a:rPr lang="en-GB" baseline="0" dirty="0" smtClean="0"/>
              <a:t> the Alhambra in Granada held a flamenco competition/</a:t>
            </a:r>
            <a:r>
              <a:rPr lang="en-GB" baseline="0" dirty="0" err="1" smtClean="0"/>
              <a:t>concourso</a:t>
            </a:r>
            <a:r>
              <a:rPr lang="en-GB" baseline="0" dirty="0" smtClean="0"/>
              <a:t>. Before this time flamenco was not popular, it was only seen to be a thing for Gypsies and poor people. After this event it opened it up in to the mainstream starting the changing face of flamenco in Spain</a:t>
            </a:r>
          </a:p>
          <a:p>
            <a:pPr marL="171450" indent="-171450">
              <a:buFont typeface="Arial"/>
              <a:buChar char="•"/>
            </a:pPr>
            <a:r>
              <a:rPr lang="en-GB" baseline="0" dirty="0" smtClean="0"/>
              <a:t>Most gypsies were blacksmiths </a:t>
            </a:r>
            <a:r>
              <a:rPr lang="mr-IN" baseline="0" dirty="0" smtClean="0"/>
              <a:t>–</a:t>
            </a:r>
            <a:r>
              <a:rPr lang="en-GB" baseline="0" dirty="0" smtClean="0"/>
              <a:t> the songs first came from these places </a:t>
            </a:r>
            <a:r>
              <a:rPr lang="mr-IN" baseline="0" dirty="0" smtClean="0"/>
              <a:t>–</a:t>
            </a:r>
            <a:r>
              <a:rPr lang="en-GB" baseline="0" dirty="0" smtClean="0"/>
              <a:t> the forge where they worked. They made shoes for horses and nails. </a:t>
            </a:r>
          </a:p>
          <a:p>
            <a:pPr marL="171450" indent="-171450">
              <a:buFont typeface="Arial"/>
              <a:buChar char="•"/>
            </a:pPr>
            <a:endParaRPr lang="en-GB" baseline="0" dirty="0" smtClean="0"/>
          </a:p>
          <a:p>
            <a:pPr marL="171450" indent="-171450">
              <a:buFont typeface="Arial"/>
              <a:buChar char="•"/>
            </a:pPr>
            <a:endParaRPr lang="en-GB" baseline="0" dirty="0" smtClean="0"/>
          </a:p>
          <a:p>
            <a:pPr marL="171450" indent="-171450">
              <a:buFont typeface="Arial"/>
              <a:buChar char="•"/>
            </a:pPr>
            <a:endParaRPr lang="en-GB" baseline="0" dirty="0" smtClean="0"/>
          </a:p>
          <a:p>
            <a:pPr marL="171450" indent="-171450">
              <a:buFont typeface="Arial"/>
              <a:buChar char="•"/>
            </a:pPr>
            <a:endParaRPr lang="en-GB" baseline="0" dirty="0" smtClean="0"/>
          </a:p>
        </p:txBody>
      </p:sp>
      <p:sp>
        <p:nvSpPr>
          <p:cNvPr id="4" name="Slide Number Placeholder 3"/>
          <p:cNvSpPr>
            <a:spLocks noGrp="1"/>
          </p:cNvSpPr>
          <p:nvPr>
            <p:ph type="sldNum" sz="quarter" idx="10"/>
          </p:nvPr>
        </p:nvSpPr>
        <p:spPr/>
        <p:txBody>
          <a:bodyPr/>
          <a:lstStyle/>
          <a:p>
            <a:fld id="{976F781E-829F-4185-8603-ED1FCD0F6D7B}" type="slidenum">
              <a:rPr lang="en-US" smtClean="0"/>
              <a:t>10</a:t>
            </a:fld>
            <a:endParaRPr lang="en-US"/>
          </a:p>
        </p:txBody>
      </p:sp>
    </p:spTree>
    <p:extLst>
      <p:ext uri="{BB962C8B-B14F-4D97-AF65-F5344CB8AC3E}">
        <p14:creationId xmlns:p14="http://schemas.microsoft.com/office/powerpoint/2010/main" val="170995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16 minutes through</a:t>
            </a:r>
          </a:p>
          <a:p>
            <a:r>
              <a:rPr lang="en-GB" dirty="0" smtClean="0"/>
              <a:t>The Compass = the guitar </a:t>
            </a:r>
          </a:p>
          <a:p>
            <a:r>
              <a:rPr lang="en-GB" dirty="0" smtClean="0"/>
              <a:t>20 </a:t>
            </a:r>
            <a:r>
              <a:rPr lang="en-GB" dirty="0" err="1" smtClean="0"/>
              <a:t>mins</a:t>
            </a:r>
            <a:r>
              <a:rPr lang="en-GB" baseline="0" dirty="0" smtClean="0"/>
              <a:t> through the guitar</a:t>
            </a:r>
          </a:p>
          <a:p>
            <a:r>
              <a:rPr lang="en-GB" baseline="0" dirty="0" smtClean="0"/>
              <a:t>27:30 goat man sings</a:t>
            </a:r>
          </a:p>
          <a:p>
            <a:r>
              <a:rPr lang="en-GB" baseline="0" dirty="0" err="1" smtClean="0"/>
              <a:t>Manolo</a:t>
            </a:r>
            <a:r>
              <a:rPr lang="en-GB" baseline="0" dirty="0" smtClean="0"/>
              <a:t> </a:t>
            </a:r>
            <a:r>
              <a:rPr lang="en-GB" baseline="0" dirty="0" err="1" smtClean="0"/>
              <a:t>Sanlucar</a:t>
            </a:r>
            <a:r>
              <a:rPr lang="en-GB" baseline="0" dirty="0" smtClean="0"/>
              <a:t> - guitarists</a:t>
            </a:r>
          </a:p>
          <a:p>
            <a:r>
              <a:rPr lang="en-GB" baseline="0" dirty="0" err="1" smtClean="0"/>
              <a:t>Paco</a:t>
            </a:r>
            <a:r>
              <a:rPr lang="en-GB" baseline="0" dirty="0" smtClean="0"/>
              <a:t> de Lucia </a:t>
            </a:r>
            <a:r>
              <a:rPr lang="mr-IN" baseline="0" dirty="0" smtClean="0"/>
              <a:t>–</a:t>
            </a:r>
            <a:r>
              <a:rPr lang="en-GB" baseline="0" dirty="0" smtClean="0"/>
              <a:t> guitarists</a:t>
            </a:r>
          </a:p>
          <a:p>
            <a:r>
              <a:rPr lang="en-GB" baseline="0" dirty="0" err="1" smtClean="0"/>
              <a:t>Triana</a:t>
            </a:r>
            <a:r>
              <a:rPr lang="en-GB" baseline="0" dirty="0" smtClean="0"/>
              <a:t> = flamenco centre and </a:t>
            </a:r>
            <a:r>
              <a:rPr lang="en-GB" baseline="0" dirty="0" err="1" smtClean="0"/>
              <a:t>gypsie</a:t>
            </a:r>
            <a:r>
              <a:rPr lang="en-GB" baseline="0" dirty="0" smtClean="0"/>
              <a:t> centre</a:t>
            </a:r>
          </a:p>
          <a:p>
            <a:r>
              <a:rPr lang="en-GB" baseline="0" dirty="0" smtClean="0"/>
              <a:t>The gypsies were involved in crime, so it was worrying for the government so in 1749 they arrested lots of gypsies just for being gypsies. Massive persecution of being gypsy more recently as well as during Isabel and Ferdinand.</a:t>
            </a:r>
          </a:p>
          <a:p>
            <a:r>
              <a:rPr lang="en-GB" baseline="0" dirty="0" smtClean="0"/>
              <a:t>Now </a:t>
            </a:r>
            <a:r>
              <a:rPr lang="en-GB" baseline="0" dirty="0" err="1" smtClean="0"/>
              <a:t>Triana</a:t>
            </a:r>
            <a:r>
              <a:rPr lang="en-GB" baseline="0" dirty="0" smtClean="0"/>
              <a:t> is a classy upper class place, they build the flats in the 1950s in order to expel the gypsies to the periphery </a:t>
            </a:r>
            <a:r>
              <a:rPr lang="mr-IN" baseline="0" dirty="0" smtClean="0"/>
              <a:t>–</a:t>
            </a:r>
            <a:r>
              <a:rPr lang="en-GB" baseline="0" dirty="0" smtClean="0"/>
              <a:t> this happens in many areas geographically.</a:t>
            </a:r>
          </a:p>
          <a:p>
            <a:r>
              <a:rPr lang="en-GB" baseline="0" dirty="0" smtClean="0"/>
              <a:t>The truth is </a:t>
            </a:r>
            <a:r>
              <a:rPr lang="en-GB" baseline="0" dirty="0" err="1" smtClean="0"/>
              <a:t>Triana</a:t>
            </a:r>
            <a:r>
              <a:rPr lang="en-GB" baseline="0" dirty="0" smtClean="0"/>
              <a:t> is flamencos past but today flamenco is in </a:t>
            </a:r>
            <a:r>
              <a:rPr lang="en-GB" baseline="0" dirty="0" err="1" smtClean="0"/>
              <a:t>Poligono</a:t>
            </a:r>
            <a:r>
              <a:rPr lang="en-GB" baseline="0" dirty="0" smtClean="0"/>
              <a:t> Sur. The </a:t>
            </a:r>
            <a:r>
              <a:rPr lang="en-GB" baseline="0" dirty="0" err="1" smtClean="0"/>
              <a:t>Poligono</a:t>
            </a:r>
            <a:r>
              <a:rPr lang="en-GB" baseline="0" dirty="0" smtClean="0"/>
              <a:t> Sur is an area in South Seville which Franco created by Franco for </a:t>
            </a:r>
            <a:r>
              <a:rPr lang="en-GB" baseline="0" dirty="0" err="1" smtClean="0"/>
              <a:t>Sevilles</a:t>
            </a:r>
            <a:r>
              <a:rPr lang="en-GB" baseline="0" dirty="0" smtClean="0"/>
              <a:t> marginal and poor. It is like housing estates. When they moved there, there was nowhere to do flamenco so they did it on the streets. </a:t>
            </a:r>
          </a:p>
          <a:p>
            <a:r>
              <a:rPr lang="en-GB" baseline="0" dirty="0" smtClean="0"/>
              <a:t>You cannot understand flamenco if you don</a:t>
            </a:r>
            <a:r>
              <a:rPr lang="mr-IN" baseline="0" dirty="0" smtClean="0"/>
              <a:t>’</a:t>
            </a:r>
            <a:r>
              <a:rPr lang="en-GB" baseline="0" dirty="0" smtClean="0"/>
              <a:t>t understand blacksmithing. Now the children are born in to flamenco and it is imprinted into </a:t>
            </a:r>
            <a:r>
              <a:rPr lang="en-GB" baseline="0" dirty="0" err="1" smtClean="0"/>
              <a:t>thier</a:t>
            </a:r>
            <a:r>
              <a:rPr lang="en-GB" baseline="0" dirty="0" smtClean="0"/>
              <a:t> senses.</a:t>
            </a:r>
          </a:p>
          <a:p>
            <a:r>
              <a:rPr lang="en-GB" baseline="0" dirty="0" smtClean="0"/>
              <a:t>The people who live in </a:t>
            </a:r>
            <a:r>
              <a:rPr lang="en-GB" baseline="0" dirty="0" err="1" smtClean="0"/>
              <a:t>Poligono</a:t>
            </a:r>
            <a:r>
              <a:rPr lang="en-GB" baseline="0" dirty="0" smtClean="0"/>
              <a:t> Sur don</a:t>
            </a:r>
            <a:r>
              <a:rPr lang="mr-IN" baseline="0" dirty="0" smtClean="0"/>
              <a:t>’</a:t>
            </a:r>
            <a:r>
              <a:rPr lang="en-GB" baseline="0" dirty="0" smtClean="0"/>
              <a:t>t have money for food but they are happy and happy to sing in the street for money </a:t>
            </a:r>
          </a:p>
          <a:p>
            <a:r>
              <a:rPr lang="en-GB" baseline="0" dirty="0" err="1" smtClean="0"/>
              <a:t>Carboneria</a:t>
            </a:r>
            <a:r>
              <a:rPr lang="en-GB" baseline="0" dirty="0" smtClean="0"/>
              <a:t> = coal </a:t>
            </a:r>
          </a:p>
          <a:p>
            <a:r>
              <a:rPr lang="en-GB" baseline="0" dirty="0" smtClean="0"/>
              <a:t>Real singers sing from a place of pain and feel it. </a:t>
            </a:r>
          </a:p>
          <a:p>
            <a:r>
              <a:rPr lang="en-GB" baseline="0" dirty="0" smtClean="0"/>
              <a:t>If you motivate  yourself to sing flamenco by drinking, you are afraid of your emotions. If you feel it you have to sing it, if you are silent about your suffering, you will die. </a:t>
            </a:r>
          </a:p>
          <a:p>
            <a:r>
              <a:rPr lang="en-GB" baseline="0" dirty="0" smtClean="0"/>
              <a:t>Diego De </a:t>
            </a:r>
            <a:r>
              <a:rPr lang="en-GB" baseline="0" dirty="0" err="1" smtClean="0"/>
              <a:t>Gastor</a:t>
            </a:r>
            <a:r>
              <a:rPr lang="en-GB" baseline="0" dirty="0" smtClean="0"/>
              <a:t> </a:t>
            </a:r>
            <a:r>
              <a:rPr lang="mr-IN" baseline="0" dirty="0" smtClean="0"/>
              <a:t>–</a:t>
            </a:r>
            <a:r>
              <a:rPr lang="en-GB" baseline="0" dirty="0" smtClean="0"/>
              <a:t> god of slow flamenco </a:t>
            </a:r>
            <a:r>
              <a:rPr lang="mr-IN" baseline="0" dirty="0" smtClean="0"/>
              <a:t>–</a:t>
            </a:r>
            <a:r>
              <a:rPr lang="en-GB" baseline="0" dirty="0" smtClean="0"/>
              <a:t> he barely recorded because he thought it was a private song for gypsies</a:t>
            </a:r>
          </a:p>
          <a:p>
            <a:r>
              <a:rPr lang="en-GB" baseline="0" dirty="0" smtClean="0"/>
              <a:t>Slow flamenco is harder to listen to </a:t>
            </a:r>
          </a:p>
          <a:p>
            <a:r>
              <a:rPr lang="en-GB" baseline="0" dirty="0" smtClean="0"/>
              <a:t>Some are just born in to it </a:t>
            </a:r>
            <a:r>
              <a:rPr lang="mr-IN" baseline="0" dirty="0" smtClean="0"/>
              <a:t>–</a:t>
            </a:r>
            <a:r>
              <a:rPr lang="en-GB" baseline="0" dirty="0" smtClean="0"/>
              <a:t> they don</a:t>
            </a:r>
            <a:r>
              <a:rPr lang="mr-IN" baseline="0" dirty="0" smtClean="0"/>
              <a:t>’</a:t>
            </a:r>
            <a:r>
              <a:rPr lang="en-GB" baseline="0" dirty="0" smtClean="0"/>
              <a:t>t choose it or do it for art, it is what it </a:t>
            </a:r>
            <a:r>
              <a:rPr lang="en-GB" baseline="0" dirty="0" smtClean="0"/>
              <a:t>is.</a:t>
            </a:r>
          </a:p>
          <a:p>
            <a:r>
              <a:rPr lang="en-GB" baseline="0" dirty="0" smtClean="0"/>
              <a:t>Flamenco is different from other singing types because they transmit the sadness on to you to feel it.</a:t>
            </a:r>
          </a:p>
          <a:p>
            <a:r>
              <a:rPr lang="en-GB" baseline="0" dirty="0" smtClean="0"/>
              <a:t>In the smaller towns gypsies worked on the land and had a hard time always outside.</a:t>
            </a:r>
          </a:p>
          <a:p>
            <a:r>
              <a:rPr lang="en-GB" baseline="0" dirty="0" err="1" smtClean="0"/>
              <a:t>Frederico</a:t>
            </a:r>
            <a:r>
              <a:rPr lang="en-GB" baseline="0" dirty="0" smtClean="0"/>
              <a:t> Garcia Lorca said that Jerez was the Gypsy city </a:t>
            </a:r>
            <a:r>
              <a:rPr lang="mr-IN" baseline="0" dirty="0" smtClean="0"/>
              <a:t>–</a:t>
            </a:r>
            <a:r>
              <a:rPr lang="en-GB" baseline="0" dirty="0" smtClean="0"/>
              <a:t> because gypsies integrated well in the city</a:t>
            </a:r>
          </a:p>
          <a:p>
            <a:r>
              <a:rPr lang="en-GB" baseline="0" dirty="0" err="1" smtClean="0"/>
              <a:t>Duende</a:t>
            </a:r>
            <a:r>
              <a:rPr lang="en-GB" baseline="0" dirty="0" smtClean="0"/>
              <a:t> = a spirit in the woods, or </a:t>
            </a:r>
          </a:p>
          <a:p>
            <a:r>
              <a:rPr lang="en-GB" baseline="0" dirty="0" smtClean="0"/>
              <a:t>In Jerez, people are not divided as Gypsy and non gypsy they are all together</a:t>
            </a:r>
          </a:p>
          <a:p>
            <a:r>
              <a:rPr lang="en-GB" baseline="0" dirty="0" smtClean="0"/>
              <a:t>In the past people did not live in flats, they lived in small houses next to each other</a:t>
            </a:r>
          </a:p>
          <a:p>
            <a:r>
              <a:rPr lang="en-GB" baseline="0" dirty="0" smtClean="0"/>
              <a:t>Before flamenco was on every street corner every day, but now it is only in shows and festivals</a:t>
            </a:r>
          </a:p>
          <a:p>
            <a:r>
              <a:rPr lang="en-GB" baseline="0" dirty="0" smtClean="0"/>
              <a:t>Gypsies always liked to have a king or a god </a:t>
            </a:r>
            <a:r>
              <a:rPr lang="mr-IN" baseline="0" dirty="0" smtClean="0"/>
              <a:t>–</a:t>
            </a:r>
            <a:r>
              <a:rPr lang="en-GB" baseline="0" dirty="0" smtClean="0"/>
              <a:t> this artist Cameron was accepted in that way.</a:t>
            </a:r>
          </a:p>
          <a:p>
            <a:r>
              <a:rPr lang="en-GB" baseline="0" dirty="0" smtClean="0"/>
              <a:t>Cameron </a:t>
            </a:r>
            <a:r>
              <a:rPr lang="mr-IN" baseline="0" dirty="0" smtClean="0"/>
              <a:t>–</a:t>
            </a:r>
            <a:r>
              <a:rPr lang="en-GB" baseline="0" dirty="0" smtClean="0"/>
              <a:t> and </a:t>
            </a:r>
            <a:r>
              <a:rPr lang="en-GB" baseline="0" dirty="0" err="1" smtClean="0"/>
              <a:t>paco</a:t>
            </a:r>
            <a:r>
              <a:rPr lang="en-GB" baseline="0" dirty="0" smtClean="0"/>
              <a:t> de </a:t>
            </a:r>
            <a:r>
              <a:rPr lang="en-GB" baseline="0" dirty="0" err="1" smtClean="0"/>
              <a:t>lucia</a:t>
            </a:r>
            <a:r>
              <a:rPr lang="en-GB" baseline="0" dirty="0" smtClean="0"/>
              <a:t> together 9 albums</a:t>
            </a:r>
          </a:p>
          <a:p>
            <a:r>
              <a:rPr lang="en-GB" baseline="0" dirty="0" smtClean="0"/>
              <a:t>People wrote songs based on Lorca’s poems</a:t>
            </a:r>
          </a:p>
          <a:p>
            <a:r>
              <a:rPr lang="en-GB" baseline="0" dirty="0" smtClean="0"/>
              <a:t>Cameron changed flamenco </a:t>
            </a:r>
            <a:r>
              <a:rPr lang="mr-IN" baseline="0" dirty="0" smtClean="0"/>
              <a:t>–</a:t>
            </a:r>
            <a:r>
              <a:rPr lang="en-GB" baseline="0" dirty="0" smtClean="0"/>
              <a:t> it became rock infused and LSD </a:t>
            </a:r>
            <a:r>
              <a:rPr lang="en-GB" baseline="0" dirty="0" err="1" smtClean="0"/>
              <a:t>fueled</a:t>
            </a:r>
            <a:r>
              <a:rPr lang="en-GB" baseline="0" dirty="0" smtClean="0"/>
              <a:t> and he broke the rules of flamenco which previously constrained the subculture</a:t>
            </a:r>
          </a:p>
          <a:p>
            <a:r>
              <a:rPr lang="en-GB" baseline="0" dirty="0" smtClean="0"/>
              <a:t>Cameron put flamenco on the map for the world but in 1992 he died </a:t>
            </a:r>
          </a:p>
          <a:p>
            <a:r>
              <a:rPr lang="en-GB" baseline="0" dirty="0" smtClean="0"/>
              <a:t>He had the biggest funeral it was full of all the gypsies in </a:t>
            </a:r>
            <a:r>
              <a:rPr lang="en-GB" baseline="0" dirty="0" err="1" smtClean="0"/>
              <a:t>spain</a:t>
            </a:r>
            <a:r>
              <a:rPr lang="en-GB" baseline="0" dirty="0" smtClean="0"/>
              <a:t>. He brought gypsies to life with this song </a:t>
            </a:r>
            <a:r>
              <a:rPr lang="mr-IN" baseline="0" dirty="0" smtClean="0"/>
              <a:t>–</a:t>
            </a:r>
            <a:r>
              <a:rPr lang="en-GB" baseline="0" dirty="0" smtClean="0"/>
              <a:t> not one gypsy </a:t>
            </a:r>
            <a:r>
              <a:rPr lang="en-GB" baseline="0" dirty="0" err="1" smtClean="0"/>
              <a:t>didn</a:t>
            </a:r>
            <a:r>
              <a:rPr lang="mr-IN" baseline="0" dirty="0" smtClean="0"/>
              <a:t>’</a:t>
            </a:r>
            <a:r>
              <a:rPr lang="en-GB" baseline="0" dirty="0" smtClean="0"/>
              <a:t>t have his album at home</a:t>
            </a:r>
          </a:p>
          <a:p>
            <a:endParaRPr lang="en-GB" baseline="0" dirty="0" smtClean="0"/>
          </a:p>
          <a:p>
            <a:endParaRPr lang="en-GB" baseline="0" dirty="0" smtClean="0"/>
          </a:p>
          <a:p>
            <a:endParaRPr lang="en-GB" baseline="0" dirty="0" smtClean="0"/>
          </a:p>
          <a:p>
            <a:endParaRPr lang="en-GB" baseline="0" dirty="0" smtClean="0"/>
          </a:p>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76F781E-829F-4185-8603-ED1FCD0F6D7B}" type="slidenum">
              <a:rPr lang="en-US" smtClean="0"/>
              <a:t>11</a:t>
            </a:fld>
            <a:endParaRPr lang="en-US"/>
          </a:p>
        </p:txBody>
      </p:sp>
    </p:spTree>
    <p:extLst>
      <p:ext uri="{BB962C8B-B14F-4D97-AF65-F5344CB8AC3E}">
        <p14:creationId xmlns:p14="http://schemas.microsoft.com/office/powerpoint/2010/main" val="289936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11/10/17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416191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11/10/17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795762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E9C4CF-7D23-4C9E-AEE9-E4AD57DDE3C0}" type="datetimeFigureOut">
              <a:rPr lang="en-GB" smtClean="0"/>
              <a:t>11/10/17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3469583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E9C4CF-7D23-4C9E-AEE9-E4AD57DDE3C0}" type="datetimeFigureOut">
              <a:rPr lang="en-GB" smtClean="0"/>
              <a:t>11/10/17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4183824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E9C4CF-7D23-4C9E-AEE9-E4AD57DDE3C0}" type="datetimeFigureOut">
              <a:rPr lang="en-GB" smtClean="0"/>
              <a:t>11/10/17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6586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E9C4CF-7D23-4C9E-AEE9-E4AD57DDE3C0}" type="datetimeFigureOut">
              <a:rPr lang="en-GB" smtClean="0"/>
              <a:t>11/10/17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20602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9C4CF-7D23-4C9E-AEE9-E4AD57DDE3C0}" type="datetimeFigureOut">
              <a:rPr lang="en-GB" smtClean="0"/>
              <a:t>11/10/17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209848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9C4CF-7D23-4C9E-AEE9-E4AD57DDE3C0}" type="datetimeFigureOut">
              <a:rPr lang="en-GB" smtClean="0"/>
              <a:t>11/10/17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778298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9C4CF-7D23-4C9E-AEE9-E4AD57DDE3C0}" type="datetimeFigureOut">
              <a:rPr lang="en-GB" smtClean="0"/>
              <a:t>11/10/17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068724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11/10/17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332361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11/10/17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60580804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1000"/>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9C4CF-7D23-4C9E-AEE9-E4AD57DDE3C0}" type="datetimeFigureOut">
              <a:rPr lang="en-GB" smtClean="0"/>
              <a:t>11/10/17</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71ABC9-D050-41AD-8109-8ED6D9AE9755}" type="slidenum">
              <a:rPr lang="en-GB" smtClean="0"/>
              <a:t>‹#›</a:t>
            </a:fld>
            <a:endParaRPr lang="en-GB"/>
          </a:p>
        </p:txBody>
      </p:sp>
      <p:sp>
        <p:nvSpPr>
          <p:cNvPr id="10" name="TextBox 9"/>
          <p:cNvSpPr txBox="1"/>
          <p:nvPr userDrawn="1"/>
        </p:nvSpPr>
        <p:spPr>
          <a:xfrm>
            <a:off x="0" y="0"/>
            <a:ext cx="12192000" cy="523220"/>
          </a:xfrm>
          <a:prstGeom prst="rect">
            <a:avLst/>
          </a:prstGeom>
          <a:noFill/>
        </p:spPr>
        <p:txBody>
          <a:bodyPr wrap="square" rtlCol="0">
            <a:spAutoFit/>
          </a:bodyPr>
          <a:lstStyle/>
          <a:p>
            <a:r>
              <a:rPr lang="en-GB" sz="1400" b="1" dirty="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Date:</a:t>
            </a:r>
            <a:r>
              <a:rPr lang="en-GB" sz="1400" b="1" baseline="0" dirty="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fld id="{5107A45F-A242-41DF-9C6C-F0DF118758FE}" type="datetime4">
              <a:rPr lang="en-GB" sz="1400" baseline="0" smtClean="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October 11, 2017</a:t>
            </a:fld>
            <a:r>
              <a:rPr lang="en-GB" sz="1400" baseline="0" dirty="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p>
          <a:p>
            <a:r>
              <a:rPr lang="en-GB" sz="1400" b="1" baseline="0" dirty="0" smtClean="0">
                <a:solidFill>
                  <a:srgbClr val="000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LO:</a:t>
            </a:r>
            <a:r>
              <a:rPr lang="en-GB" sz="1400" b="1" dirty="0" smtClean="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GB" sz="1400" b="1" dirty="0" smtClean="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What is Flamenco?</a:t>
            </a:r>
            <a:endParaRPr lang="en-GB" sz="1400" b="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4780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hyperlink" Target="https://www.youtube.com/watch?v=L2VJV1RcjLI" TargetMode="External"/><Relationship Id="rId5"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hyperlink" Target="http://explorethemed.com/reconquista.asp"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g"/><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1FXmbqxT0IA&amp;t=815s" TargetMode="External"/><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RCK9N13Y4Ao" TargetMode="Externa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Pk8EE8X5ZiU" TargetMode="Externa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hyperlink" Target="https://www.youtube.com/watch?v=_MmXsBxLTdw" TargetMode="External"/><Relationship Id="rId5"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hyperlink" Target="https://www.youtube.com/watch?v=PNnFyRwIGTA" TargetMode="External"/></Relationships>
</file>

<file path=ppt/slides/_rels/slide15.xml.rels><?xml version="1.0" encoding="UTF-8" standalone="yes"?>
<Relationships xmlns="http://schemas.openxmlformats.org/package/2006/relationships"><Relationship Id="rId3" Type="http://schemas.microsoft.com/office/2007/relationships/media" Target="../media/media2.m4v"/><Relationship Id="rId4" Type="http://schemas.openxmlformats.org/officeDocument/2006/relationships/video" Target="../media/media2.m4v"/><Relationship Id="rId5" Type="http://schemas.openxmlformats.org/officeDocument/2006/relationships/slideLayout" Target="../slideLayouts/slideLayout7.xml"/><Relationship Id="rId6" Type="http://schemas.openxmlformats.org/officeDocument/2006/relationships/image" Target="../media/image18.png"/><Relationship Id="rId7" Type="http://schemas.openxmlformats.org/officeDocument/2006/relationships/image" Target="../media/image19.png"/><Relationship Id="rId1" Type="http://schemas.microsoft.com/office/2007/relationships/media" Target="../media/media1.m4v"/><Relationship Id="rId2" Type="http://schemas.openxmlformats.org/officeDocument/2006/relationships/video" Target="../media/media1.m4v"/></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hyperlink" Target="http://www.sadlerswells.com/whats-on/2018/flamenco-festival-london/" TargetMode="External"/><Relationship Id="rId1" Type="http://schemas.openxmlformats.org/officeDocument/2006/relationships/slideLayout" Target="../slideLayouts/slideLayout7.xml"/><Relationship Id="rId2" Type="http://schemas.openxmlformats.org/officeDocument/2006/relationships/hyperlink" Target="https://www.youtube.com/watch?v=62DKhg6Nt7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ra-Baras-Ballet-c-V-Ponte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800" y="2336800"/>
            <a:ext cx="6289051" cy="295909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p:nvPr/>
        </p:nvSpPr>
        <p:spPr>
          <a:xfrm>
            <a:off x="174355" y="726876"/>
            <a:ext cx="11795881" cy="1107996"/>
          </a:xfrm>
          <a:prstGeom prst="rect">
            <a:avLst/>
          </a:prstGeom>
          <a:solidFill>
            <a:schemeClr val="bg1">
              <a:alpha val="70000"/>
            </a:schemeClr>
          </a:solidFill>
          <a:effectLst>
            <a:outerShdw blurRad="50800" dist="38100" dir="2700000" algn="tl" rotWithShape="0">
              <a:prstClr val="black">
                <a:alpha val="40000"/>
              </a:prstClr>
            </a:outerShdw>
            <a:reflection blurRad="6350" stA="50000" endA="275" endPos="40000" dist="101600" dir="5400000" sy="-100000" algn="bl" rotWithShape="0"/>
            <a:softEdge rad="127000"/>
          </a:effectLst>
        </p:spPr>
        <p:txBody>
          <a:bodyPr wrap="square" rtlCol="0">
            <a:spAutoFit/>
          </a:bodyPr>
          <a:lstStyle/>
          <a:p>
            <a:pPr defTabSz="863600"/>
            <a:r>
              <a:rPr lang="en-GB" sz="6600" b="1" dirty="0" smtClean="0">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rPr>
              <a:t>Flamenco</a:t>
            </a:r>
            <a:endParaRPr lang="en-GB" sz="6600" b="1" dirty="0">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TextBox 5"/>
          <p:cNvSpPr txBox="1"/>
          <p:nvPr/>
        </p:nvSpPr>
        <p:spPr>
          <a:xfrm>
            <a:off x="164192" y="5595385"/>
            <a:ext cx="11621408" cy="461665"/>
          </a:xfrm>
          <a:prstGeom prst="rect">
            <a:avLst/>
          </a:prstGeom>
          <a:solidFill>
            <a:srgbClr val="CC0066"/>
          </a:solidFill>
        </p:spPr>
        <p:txBody>
          <a:bodyPr wrap="square" rtlCol="0">
            <a:spAutoFit/>
          </a:bodyPr>
          <a:lstStyle/>
          <a:p>
            <a:r>
              <a:rPr lang="en-GB"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LO: </a:t>
            </a:r>
            <a:r>
              <a:rPr lang="en-GB" sz="24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What is Flamenco?</a:t>
            </a:r>
            <a:endParaRPr lang="en-GB"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7" name="TextBox 6"/>
          <p:cNvSpPr txBox="1"/>
          <p:nvPr/>
        </p:nvSpPr>
        <p:spPr>
          <a:xfrm>
            <a:off x="134720" y="6092324"/>
            <a:ext cx="11659112" cy="461665"/>
          </a:xfrm>
          <a:prstGeom prst="rect">
            <a:avLst/>
          </a:prstGeom>
          <a:solidFill>
            <a:schemeClr val="bg1"/>
          </a:solidFill>
        </p:spPr>
        <p:txBody>
          <a:bodyPr wrap="square" rtlCol="0">
            <a:spAutoFit/>
          </a:bodyPr>
          <a:lstStyle/>
          <a:p>
            <a:r>
              <a:rPr lang="en-GB" sz="2400" b="1" dirty="0">
                <a:solidFill>
                  <a:srgbClr val="CC0066"/>
                </a:solidFill>
                <a:latin typeface="Tahoma" panose="020B0604030504040204" pitchFamily="34" charset="0"/>
                <a:ea typeface="Tahoma" panose="020B0604030504040204" pitchFamily="34" charset="0"/>
                <a:cs typeface="Tahoma" panose="020B0604030504040204" pitchFamily="34" charset="0"/>
              </a:rPr>
              <a:t>Why? </a:t>
            </a:r>
            <a:r>
              <a:rPr lang="en-GB" sz="2400" b="1" dirty="0" smtClean="0">
                <a:solidFill>
                  <a:srgbClr val="CC0066"/>
                </a:solidFill>
                <a:latin typeface="Tahoma" panose="020B0604030504040204" pitchFamily="34" charset="0"/>
                <a:ea typeface="Tahoma" panose="020B0604030504040204" pitchFamily="34" charset="0"/>
                <a:cs typeface="Tahoma" panose="020B0604030504040204" pitchFamily="34" charset="0"/>
              </a:rPr>
              <a:t>It is more than just a dance!</a:t>
            </a:r>
            <a:endParaRPr lang="en-GB" sz="2400" b="1" dirty="0">
              <a:solidFill>
                <a:srgbClr val="CC0066"/>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674930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924" y="544205"/>
            <a:ext cx="11950076" cy="5755421"/>
          </a:xfrm>
          <a:prstGeom prst="rect">
            <a:avLst/>
          </a:prstGeom>
          <a:solidFill>
            <a:schemeClr val="accent4">
              <a:lumMod val="20000"/>
              <a:lumOff val="80000"/>
            </a:schemeClr>
          </a:solidFill>
          <a:ln>
            <a:solidFill>
              <a:schemeClr val="tx1"/>
            </a:solidFill>
          </a:ln>
        </p:spPr>
        <p:txBody>
          <a:bodyPr wrap="square" rtlCol="0">
            <a:spAutoFit/>
          </a:bodyPr>
          <a:lstStyle/>
          <a:p>
            <a:r>
              <a:rPr lang="en-GB" sz="4800" b="1" u="sng" dirty="0" smtClean="0"/>
              <a:t>Flamenco</a:t>
            </a:r>
            <a:r>
              <a:rPr lang="en-GB" sz="4800" dirty="0" smtClean="0"/>
              <a:t>: </a:t>
            </a:r>
            <a:r>
              <a:rPr lang="en-GB" sz="3200" i="1" dirty="0" smtClean="0"/>
              <a:t>(</a:t>
            </a:r>
            <a:r>
              <a:rPr lang="en-GB" sz="3200" b="1" i="1" dirty="0" smtClean="0"/>
              <a:t>Etymology</a:t>
            </a:r>
            <a:r>
              <a:rPr lang="en-GB" sz="3200" i="1" dirty="0" smtClean="0"/>
              <a:t>; theories where the word comes from)</a:t>
            </a:r>
          </a:p>
          <a:p>
            <a:endParaRPr lang="en-GB" sz="3200" i="1" dirty="0" smtClean="0"/>
          </a:p>
          <a:p>
            <a:pPr marL="685800" indent="-685800">
              <a:buFont typeface="Arial"/>
              <a:buChar char="•"/>
            </a:pPr>
            <a:r>
              <a:rPr lang="en-GB" sz="3200" dirty="0" smtClean="0"/>
              <a:t>Spanish word: “</a:t>
            </a:r>
            <a:r>
              <a:rPr lang="en-GB" sz="3200" b="1" dirty="0" err="1" smtClean="0"/>
              <a:t>flama</a:t>
            </a:r>
            <a:r>
              <a:rPr lang="en-GB" sz="3200" dirty="0" smtClean="0"/>
              <a:t>” meaning “</a:t>
            </a:r>
            <a:r>
              <a:rPr lang="en-GB" sz="3200" b="1" dirty="0" smtClean="0"/>
              <a:t>flame</a:t>
            </a:r>
            <a:r>
              <a:rPr lang="en-GB" sz="3200" dirty="0" smtClean="0"/>
              <a:t>”, which could describe the </a:t>
            </a:r>
            <a:r>
              <a:rPr lang="en-GB" sz="3200" b="1" dirty="0" smtClean="0"/>
              <a:t>fiery behaviour </a:t>
            </a:r>
            <a:r>
              <a:rPr lang="en-GB" sz="3200" dirty="0" smtClean="0"/>
              <a:t>of the gypsy players and performers.</a:t>
            </a:r>
          </a:p>
          <a:p>
            <a:pPr marL="685800" indent="-685800">
              <a:buFont typeface="Arial"/>
              <a:buChar char="•"/>
            </a:pPr>
            <a:r>
              <a:rPr lang="en-GB" sz="3200" dirty="0" smtClean="0"/>
              <a:t>From the Hispano-Arabic term “</a:t>
            </a:r>
            <a:r>
              <a:rPr lang="en-GB" sz="3200" dirty="0" err="1" smtClean="0"/>
              <a:t>Fellahmengu</a:t>
            </a:r>
            <a:r>
              <a:rPr lang="en-GB" sz="3200" dirty="0" smtClean="0"/>
              <a:t>” meaning “</a:t>
            </a:r>
            <a:r>
              <a:rPr lang="en-GB" sz="3200" b="1" dirty="0" smtClean="0"/>
              <a:t>expelled peasant</a:t>
            </a:r>
            <a:r>
              <a:rPr lang="en-GB" sz="3200" dirty="0" smtClean="0"/>
              <a:t>” referring here to the </a:t>
            </a:r>
            <a:r>
              <a:rPr lang="en-GB" sz="3200" dirty="0" err="1" smtClean="0"/>
              <a:t>Andalusian’s</a:t>
            </a:r>
            <a:r>
              <a:rPr lang="en-GB" sz="3200" dirty="0" smtClean="0"/>
              <a:t> of the Islamic or Jewish faith who were </a:t>
            </a:r>
            <a:r>
              <a:rPr lang="en-GB" sz="3200" b="1" dirty="0" smtClean="0"/>
              <a:t>persecuted</a:t>
            </a:r>
            <a:r>
              <a:rPr lang="en-GB" sz="3200" dirty="0" smtClean="0"/>
              <a:t> in Spain and joined alliance with the Gypsy </a:t>
            </a:r>
            <a:r>
              <a:rPr lang="en-GB" sz="3200" b="1" dirty="0" smtClean="0"/>
              <a:t>outsiders</a:t>
            </a:r>
            <a:r>
              <a:rPr lang="en-GB" sz="3200" dirty="0"/>
              <a:t> </a:t>
            </a:r>
            <a:r>
              <a:rPr lang="en-GB" sz="3200" dirty="0" smtClean="0"/>
              <a:t>(disproven but popular </a:t>
            </a:r>
            <a:r>
              <a:rPr lang="en-GB" sz="3200" dirty="0" smtClean="0"/>
              <a:t>theory</a:t>
            </a:r>
            <a:r>
              <a:rPr lang="en-GB" sz="3200" dirty="0" smtClean="0"/>
              <a:t>).</a:t>
            </a:r>
            <a:endParaRPr lang="en-GB" sz="3200" dirty="0" smtClean="0"/>
          </a:p>
          <a:p>
            <a:pPr marL="685800" indent="-685800">
              <a:buFont typeface="Arial"/>
              <a:buChar char="•"/>
            </a:pPr>
            <a:r>
              <a:rPr lang="en-GB" sz="3200" dirty="0" smtClean="0"/>
              <a:t>The word means </a:t>
            </a:r>
            <a:r>
              <a:rPr lang="en-GB" sz="3200" b="1" dirty="0" smtClean="0"/>
              <a:t>Flemish </a:t>
            </a:r>
            <a:r>
              <a:rPr lang="en-GB" sz="3200" dirty="0" smtClean="0"/>
              <a:t>in Spanish, which was </a:t>
            </a:r>
            <a:r>
              <a:rPr lang="en-GB" sz="3200" dirty="0" smtClean="0"/>
              <a:t>the origin of </a:t>
            </a:r>
            <a:r>
              <a:rPr lang="en-GB" sz="3200" dirty="0" smtClean="0"/>
              <a:t>many Gypsies.</a:t>
            </a:r>
            <a:endParaRPr lang="en-GB" sz="3200" dirty="0" smtClean="0"/>
          </a:p>
          <a:p>
            <a:pPr marL="685800" indent="-685800">
              <a:buFont typeface="Arial"/>
              <a:buChar char="•"/>
            </a:pPr>
            <a:r>
              <a:rPr lang="en-GB" sz="3200" dirty="0" smtClean="0"/>
              <a:t>In 1842 the word “flamenco” was synonymous with “</a:t>
            </a:r>
            <a:r>
              <a:rPr lang="en-GB" sz="3200" b="1" dirty="0" smtClean="0"/>
              <a:t>Gypsy</a:t>
            </a:r>
            <a:r>
              <a:rPr lang="en-GB" sz="3200" dirty="0" smtClean="0"/>
              <a:t>” </a:t>
            </a:r>
          </a:p>
        </p:txBody>
      </p:sp>
    </p:spTree>
    <p:extLst>
      <p:ext uri="{BB962C8B-B14F-4D97-AF65-F5344CB8AC3E}">
        <p14:creationId xmlns:p14="http://schemas.microsoft.com/office/powerpoint/2010/main" val="772719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dalucia_in_Spain_(plus_Canarias)_(special_marker).sv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99" y="533400"/>
            <a:ext cx="6600233" cy="5664200"/>
          </a:xfrm>
          <a:prstGeom prst="rect">
            <a:avLst/>
          </a:prstGeom>
        </p:spPr>
      </p:pic>
      <p:pic>
        <p:nvPicPr>
          <p:cNvPr id="6" name="Picture 5" descr="SPAIN - Andalusia ma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3400" y="208215"/>
            <a:ext cx="5130800" cy="3565907"/>
          </a:xfrm>
          <a:prstGeom prst="rect">
            <a:avLst/>
          </a:prstGeom>
        </p:spPr>
      </p:pic>
      <p:sp>
        <p:nvSpPr>
          <p:cNvPr id="7" name="TextBox 6"/>
          <p:cNvSpPr txBox="1"/>
          <p:nvPr/>
        </p:nvSpPr>
        <p:spPr>
          <a:xfrm>
            <a:off x="7035800" y="3945025"/>
            <a:ext cx="4902200" cy="2554545"/>
          </a:xfrm>
          <a:prstGeom prst="rect">
            <a:avLst/>
          </a:prstGeom>
          <a:solidFill>
            <a:schemeClr val="bg1"/>
          </a:solidFill>
          <a:ln>
            <a:solidFill>
              <a:schemeClr val="tx1"/>
            </a:solidFill>
          </a:ln>
        </p:spPr>
        <p:txBody>
          <a:bodyPr wrap="square" rtlCol="0">
            <a:spAutoFit/>
          </a:bodyPr>
          <a:lstStyle/>
          <a:p>
            <a:r>
              <a:rPr lang="en-GB" sz="3200" dirty="0" smtClean="0"/>
              <a:t>Areas important to the birth of flamenco were around the </a:t>
            </a:r>
            <a:r>
              <a:rPr lang="en-GB" sz="3200" b="1" dirty="0" smtClean="0"/>
              <a:t>South</a:t>
            </a:r>
            <a:r>
              <a:rPr lang="en-GB" sz="3200" dirty="0" smtClean="0"/>
              <a:t> of Spain </a:t>
            </a:r>
            <a:r>
              <a:rPr lang="en-GB" sz="3200" b="1" dirty="0" err="1" smtClean="0"/>
              <a:t>Andalucia</a:t>
            </a:r>
            <a:r>
              <a:rPr lang="en-GB" sz="3200" dirty="0" smtClean="0"/>
              <a:t>. </a:t>
            </a:r>
            <a:r>
              <a:rPr lang="en-GB" sz="3200" b="1" dirty="0" err="1" smtClean="0"/>
              <a:t>Sevilla</a:t>
            </a:r>
            <a:r>
              <a:rPr lang="en-GB" sz="3200" dirty="0" smtClean="0"/>
              <a:t> is the capital of </a:t>
            </a:r>
            <a:r>
              <a:rPr lang="en-GB" sz="3200" dirty="0" err="1" smtClean="0"/>
              <a:t>Andalucia</a:t>
            </a:r>
            <a:r>
              <a:rPr lang="en-GB" sz="3200" dirty="0" smtClean="0"/>
              <a:t>.</a:t>
            </a:r>
            <a:endParaRPr lang="en-GB" dirty="0" smtClean="0"/>
          </a:p>
        </p:txBody>
      </p:sp>
    </p:spTree>
    <p:extLst>
      <p:ext uri="{BB962C8B-B14F-4D97-AF65-F5344CB8AC3E}">
        <p14:creationId xmlns:p14="http://schemas.microsoft.com/office/powerpoint/2010/main" val="102388260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villa.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200" y="685800"/>
            <a:ext cx="9194800" cy="5736756"/>
          </a:xfrm>
          <a:prstGeom prst="rect">
            <a:avLst/>
          </a:prstGeom>
        </p:spPr>
      </p:pic>
    </p:spTree>
    <p:extLst>
      <p:ext uri="{BB962C8B-B14F-4D97-AF65-F5344CB8AC3E}">
        <p14:creationId xmlns:p14="http://schemas.microsoft.com/office/powerpoint/2010/main" val="116969393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10 at 22.51.04.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8750" t="15185" r="16899" b="10370"/>
          <a:stretch/>
        </p:blipFill>
        <p:spPr>
          <a:xfrm>
            <a:off x="457200" y="787400"/>
            <a:ext cx="3477904" cy="2514600"/>
          </a:xfrm>
          <a:prstGeom prst="rect">
            <a:avLst/>
          </a:prstGeom>
        </p:spPr>
      </p:pic>
      <p:sp>
        <p:nvSpPr>
          <p:cNvPr id="3" name="TextBox 2"/>
          <p:cNvSpPr txBox="1"/>
          <p:nvPr/>
        </p:nvSpPr>
        <p:spPr>
          <a:xfrm>
            <a:off x="4953000" y="693825"/>
            <a:ext cx="6832600" cy="3970318"/>
          </a:xfrm>
          <a:prstGeom prst="rect">
            <a:avLst/>
          </a:prstGeom>
          <a:solidFill>
            <a:schemeClr val="bg1"/>
          </a:solidFill>
          <a:ln>
            <a:solidFill>
              <a:schemeClr val="tx1"/>
            </a:solidFill>
          </a:ln>
        </p:spPr>
        <p:txBody>
          <a:bodyPr wrap="square" rtlCol="0">
            <a:spAutoFit/>
          </a:bodyPr>
          <a:lstStyle/>
          <a:p>
            <a:r>
              <a:rPr lang="en-GB" sz="3600" b="1" u="sng" dirty="0" smtClean="0"/>
              <a:t>Changing Boarders</a:t>
            </a:r>
          </a:p>
          <a:p>
            <a:pPr marL="571500" indent="-571500">
              <a:buFont typeface="Arial"/>
              <a:buChar char="•"/>
            </a:pPr>
            <a:r>
              <a:rPr lang="en-GB" sz="3600" dirty="0" smtClean="0"/>
              <a:t>Click here to see how the </a:t>
            </a:r>
            <a:r>
              <a:rPr lang="en-GB" sz="3600" b="1" dirty="0" smtClean="0"/>
              <a:t>Islam</a:t>
            </a:r>
            <a:r>
              <a:rPr lang="en-GB" sz="3600" dirty="0" smtClean="0"/>
              <a:t> took over most of Spain, then how the Spanish fought back.</a:t>
            </a:r>
          </a:p>
          <a:p>
            <a:pPr marL="571500" indent="-571500">
              <a:buFont typeface="Arial"/>
              <a:buChar char="•"/>
            </a:pPr>
            <a:r>
              <a:rPr lang="en-GB" sz="3600" dirty="0" smtClean="0"/>
              <a:t>This is important in understanding </a:t>
            </a:r>
            <a:r>
              <a:rPr lang="en-GB" sz="3600" b="1" dirty="0" smtClean="0"/>
              <a:t>how and why </a:t>
            </a:r>
            <a:r>
              <a:rPr lang="en-GB" sz="3600" dirty="0" smtClean="0"/>
              <a:t>flamenco developed. </a:t>
            </a:r>
            <a:endParaRPr lang="en-GB" sz="2000" dirty="0" smtClean="0"/>
          </a:p>
        </p:txBody>
      </p:sp>
      <p:pic>
        <p:nvPicPr>
          <p:cNvPr id="4" name="Picture 3" descr="Screen Shot 2017-10-10 at 23.01.44.png">
            <a:hlinkClick r:id="rId4"/>
          </p:cNvPr>
          <p:cNvPicPr>
            <a:picLocks noChangeAspect="1"/>
          </p:cNvPicPr>
          <p:nvPr/>
        </p:nvPicPr>
        <p:blipFill rotWithShape="1">
          <a:blip r:embed="rId5">
            <a:extLst>
              <a:ext uri="{28A0092B-C50C-407E-A947-70E740481C1C}">
                <a14:useLocalDpi xmlns:a14="http://schemas.microsoft.com/office/drawing/2010/main" val="0"/>
              </a:ext>
            </a:extLst>
          </a:blip>
          <a:srcRect l="13194" t="22592" r="42129" b="27323"/>
          <a:stretch/>
        </p:blipFill>
        <p:spPr>
          <a:xfrm>
            <a:off x="381000" y="3683000"/>
            <a:ext cx="3733800" cy="2616200"/>
          </a:xfrm>
          <a:prstGeom prst="rect">
            <a:avLst/>
          </a:prstGeom>
        </p:spPr>
      </p:pic>
    </p:spTree>
    <p:extLst>
      <p:ext uri="{BB962C8B-B14F-4D97-AF65-F5344CB8AC3E}">
        <p14:creationId xmlns:p14="http://schemas.microsoft.com/office/powerpoint/2010/main" val="5614873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7932" y="483137"/>
            <a:ext cx="11750068" cy="6247863"/>
          </a:xfrm>
          <a:prstGeom prst="rect">
            <a:avLst/>
          </a:prstGeom>
          <a:solidFill>
            <a:schemeClr val="accent4">
              <a:lumMod val="20000"/>
              <a:lumOff val="80000"/>
            </a:schemeClr>
          </a:solidFill>
          <a:ln>
            <a:solidFill>
              <a:schemeClr val="tx1"/>
            </a:solidFill>
          </a:ln>
        </p:spPr>
        <p:txBody>
          <a:bodyPr wrap="square" rtlCol="0">
            <a:spAutoFit/>
          </a:bodyPr>
          <a:lstStyle/>
          <a:p>
            <a:r>
              <a:rPr lang="en-GB" sz="4800" b="1" u="sng" dirty="0" smtClean="0"/>
              <a:t>Flamenco: </a:t>
            </a:r>
            <a:r>
              <a:rPr lang="en-GB" sz="3200" b="1" i="1" u="sng" dirty="0" smtClean="0"/>
              <a:t>History</a:t>
            </a:r>
          </a:p>
          <a:p>
            <a:pPr marL="457200" indent="-457200">
              <a:buFont typeface="Arial"/>
              <a:buChar char="•"/>
            </a:pPr>
            <a:r>
              <a:rPr lang="en-GB" sz="3200" dirty="0" smtClean="0"/>
              <a:t>The gypsies arrived in Andalusia in the </a:t>
            </a:r>
            <a:r>
              <a:rPr lang="en-GB" sz="3200" b="1" dirty="0" smtClean="0"/>
              <a:t>15</a:t>
            </a:r>
            <a:r>
              <a:rPr lang="en-GB" sz="3200" b="1" baseline="30000" dirty="0" smtClean="0"/>
              <a:t>th</a:t>
            </a:r>
            <a:r>
              <a:rPr lang="en-GB" sz="3200" b="1" dirty="0" smtClean="0"/>
              <a:t> Century </a:t>
            </a:r>
            <a:r>
              <a:rPr lang="en-GB" sz="3200" dirty="0" smtClean="0"/>
              <a:t>during the </a:t>
            </a:r>
            <a:r>
              <a:rPr lang="en-GB" sz="3200" b="1" dirty="0" smtClean="0"/>
              <a:t>Christian re-conquest </a:t>
            </a:r>
            <a:r>
              <a:rPr lang="en-GB" sz="3200" dirty="0" smtClean="0"/>
              <a:t>of Spain.</a:t>
            </a:r>
          </a:p>
          <a:p>
            <a:pPr marL="457200" indent="-457200">
              <a:buFont typeface="Arial"/>
              <a:buChar char="•"/>
            </a:pPr>
            <a:r>
              <a:rPr lang="en-GB" sz="3200" dirty="0" smtClean="0"/>
              <a:t>Anyone who was not a Christian i.e. Jews, Muslims, African Slaves and Gypsies, who were all considered </a:t>
            </a:r>
            <a:r>
              <a:rPr lang="en-GB" sz="3200" b="1" dirty="0" smtClean="0"/>
              <a:t>outsiders</a:t>
            </a:r>
            <a:r>
              <a:rPr lang="en-GB" sz="3200" dirty="0" smtClean="0"/>
              <a:t> were </a:t>
            </a:r>
            <a:r>
              <a:rPr lang="en-GB" sz="3200" b="1" dirty="0" smtClean="0"/>
              <a:t>persecuted</a:t>
            </a:r>
            <a:r>
              <a:rPr lang="en-GB" sz="3200" dirty="0"/>
              <a:t> </a:t>
            </a:r>
            <a:r>
              <a:rPr lang="en-GB" sz="3200" dirty="0" smtClean="0"/>
              <a:t>(mistreated).</a:t>
            </a:r>
          </a:p>
          <a:p>
            <a:pPr marL="457200" indent="-457200">
              <a:buFont typeface="Arial"/>
              <a:buChar char="•"/>
            </a:pPr>
            <a:r>
              <a:rPr lang="en-GB" sz="3200" b="1" dirty="0" smtClean="0"/>
              <a:t>Strict laws </a:t>
            </a:r>
            <a:r>
              <a:rPr lang="en-GB" sz="3200" dirty="0" smtClean="0"/>
              <a:t>meant they could </a:t>
            </a:r>
            <a:r>
              <a:rPr lang="en-GB" sz="3200" b="1" dirty="0" smtClean="0"/>
              <a:t>not</a:t>
            </a:r>
            <a:r>
              <a:rPr lang="en-GB" sz="3200" dirty="0" smtClean="0"/>
              <a:t> </a:t>
            </a:r>
            <a:r>
              <a:rPr lang="en-GB" sz="3200" b="1" dirty="0" smtClean="0"/>
              <a:t>speak their language</a:t>
            </a:r>
            <a:r>
              <a:rPr lang="en-GB" sz="3200" dirty="0" smtClean="0"/>
              <a:t>, meet up in groups or wear their traditional dress. This is called </a:t>
            </a:r>
            <a:r>
              <a:rPr lang="en-GB" sz="3200" b="1" dirty="0" smtClean="0"/>
              <a:t>oppression</a:t>
            </a:r>
            <a:r>
              <a:rPr lang="en-GB" sz="3200" dirty="0" smtClean="0"/>
              <a:t>.</a:t>
            </a:r>
          </a:p>
          <a:p>
            <a:pPr marL="457200" indent="-457200">
              <a:buFont typeface="Arial"/>
              <a:buChar char="•"/>
            </a:pPr>
            <a:r>
              <a:rPr lang="en-GB" sz="3200" dirty="0"/>
              <a:t>Many gypsies </a:t>
            </a:r>
            <a:r>
              <a:rPr lang="en-GB" sz="3200" b="1" dirty="0"/>
              <a:t>survived</a:t>
            </a:r>
            <a:r>
              <a:rPr lang="en-GB" sz="3200" dirty="0"/>
              <a:t> working as </a:t>
            </a:r>
            <a:r>
              <a:rPr lang="en-GB" sz="3200" b="1" dirty="0"/>
              <a:t>blacksmiths</a:t>
            </a:r>
            <a:r>
              <a:rPr lang="en-GB" sz="3200" dirty="0"/>
              <a:t> </a:t>
            </a:r>
            <a:r>
              <a:rPr lang="en-GB" sz="3200" dirty="0" smtClean="0"/>
              <a:t>(makes horse shoes and sharpened weapons) in </a:t>
            </a:r>
            <a:r>
              <a:rPr lang="en-GB" sz="3200" dirty="0"/>
              <a:t>a </a:t>
            </a:r>
            <a:r>
              <a:rPr lang="en-GB" sz="3200" b="1" dirty="0"/>
              <a:t>forge</a:t>
            </a:r>
            <a:r>
              <a:rPr lang="en-GB" sz="3200" dirty="0"/>
              <a:t> (the workshop, a special fireplace you heat and hammer metal into shape), </a:t>
            </a:r>
            <a:r>
              <a:rPr lang="en-GB" sz="3200" b="1" u="sng" dirty="0"/>
              <a:t>it is in these forge’s where flamenco </a:t>
            </a:r>
            <a:r>
              <a:rPr lang="en-GB" sz="3200" b="1" u="sng" dirty="0" smtClean="0"/>
              <a:t>began. </a:t>
            </a:r>
          </a:p>
        </p:txBody>
      </p:sp>
    </p:spTree>
    <p:extLst>
      <p:ext uri="{BB962C8B-B14F-4D97-AF65-F5344CB8AC3E}">
        <p14:creationId xmlns:p14="http://schemas.microsoft.com/office/powerpoint/2010/main" val="760398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om-in-triana-the-best-neighborhood-of-seville-0cbe7d06d8ec4d28ce867c33c1a6f69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1918" y="0"/>
            <a:ext cx="7440082" cy="5257540"/>
          </a:xfrm>
          <a:prstGeom prst="rect">
            <a:avLst/>
          </a:prstGeom>
        </p:spPr>
      </p:pic>
      <p:sp>
        <p:nvSpPr>
          <p:cNvPr id="3" name="TextBox 2"/>
          <p:cNvSpPr txBox="1"/>
          <p:nvPr/>
        </p:nvSpPr>
        <p:spPr>
          <a:xfrm>
            <a:off x="1442266" y="547135"/>
            <a:ext cx="2884534" cy="1200329"/>
          </a:xfrm>
          <a:prstGeom prst="rect">
            <a:avLst/>
          </a:prstGeom>
          <a:solidFill>
            <a:schemeClr val="bg1"/>
          </a:solidFill>
          <a:ln>
            <a:solidFill>
              <a:schemeClr val="tx1"/>
            </a:solidFill>
          </a:ln>
        </p:spPr>
        <p:txBody>
          <a:bodyPr wrap="square" rtlCol="0">
            <a:spAutoFit/>
          </a:bodyPr>
          <a:lstStyle/>
          <a:p>
            <a:r>
              <a:rPr lang="en-GB" sz="3600" dirty="0" err="1" smtClean="0"/>
              <a:t>Triana</a:t>
            </a:r>
            <a:endParaRPr lang="en-GB" sz="3600" dirty="0" smtClean="0"/>
          </a:p>
          <a:p>
            <a:r>
              <a:rPr lang="en-GB" sz="3600" dirty="0" err="1" smtClean="0"/>
              <a:t>Poligono</a:t>
            </a:r>
            <a:r>
              <a:rPr lang="en-GB" sz="3600" dirty="0" smtClean="0"/>
              <a:t> Sur</a:t>
            </a:r>
            <a:endParaRPr lang="en-GB" sz="2000" dirty="0" smtClean="0"/>
          </a:p>
        </p:txBody>
      </p:sp>
      <p:cxnSp>
        <p:nvCxnSpPr>
          <p:cNvPr id="5" name="Straight Arrow Connector 4"/>
          <p:cNvCxnSpPr/>
          <p:nvPr/>
        </p:nvCxnSpPr>
        <p:spPr>
          <a:xfrm>
            <a:off x="3767116" y="839425"/>
            <a:ext cx="2626217" cy="1743423"/>
          </a:xfrm>
          <a:prstGeom prst="straightConnector1">
            <a:avLst/>
          </a:prstGeom>
          <a:ln w="76200" cmpd="sng">
            <a:solidFill>
              <a:srgbClr val="F81EA9"/>
            </a:solidFill>
            <a:tailEnd type="arrow"/>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a:off x="3982379" y="1657328"/>
            <a:ext cx="4111538" cy="2884180"/>
          </a:xfrm>
          <a:prstGeom prst="straightConnector1">
            <a:avLst/>
          </a:prstGeom>
          <a:ln w="76200" cmpd="sng">
            <a:solidFill>
              <a:srgbClr val="F81EA9"/>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73925" y="2270768"/>
            <a:ext cx="4411191" cy="4401205"/>
          </a:xfrm>
          <a:prstGeom prst="rect">
            <a:avLst/>
          </a:prstGeom>
          <a:solidFill>
            <a:schemeClr val="bg1"/>
          </a:solidFill>
          <a:ln>
            <a:solidFill>
              <a:schemeClr val="tx1"/>
            </a:solidFill>
          </a:ln>
        </p:spPr>
        <p:txBody>
          <a:bodyPr wrap="square" rtlCol="0">
            <a:spAutoFit/>
          </a:bodyPr>
          <a:lstStyle/>
          <a:p>
            <a:r>
              <a:rPr lang="en-GB" sz="2800" dirty="0" smtClean="0"/>
              <a:t>The gypsy community was </a:t>
            </a:r>
            <a:r>
              <a:rPr lang="en-GB" sz="2800" b="1" dirty="0" smtClean="0"/>
              <a:t>marginalised</a:t>
            </a:r>
            <a:r>
              <a:rPr lang="en-GB" sz="2800" dirty="0" smtClean="0"/>
              <a:t> and pushed south to </a:t>
            </a:r>
            <a:r>
              <a:rPr lang="en-GB" sz="2800" dirty="0" err="1" smtClean="0"/>
              <a:t>Poligono</a:t>
            </a:r>
            <a:r>
              <a:rPr lang="en-GB" sz="2800" dirty="0" smtClean="0"/>
              <a:t> Sur whilst </a:t>
            </a:r>
            <a:r>
              <a:rPr lang="en-GB" sz="2800" dirty="0" err="1" smtClean="0"/>
              <a:t>Triana</a:t>
            </a:r>
            <a:r>
              <a:rPr lang="en-GB" sz="2800" dirty="0" smtClean="0"/>
              <a:t> was </a:t>
            </a:r>
            <a:r>
              <a:rPr lang="en-GB" sz="2800" b="1" dirty="0" smtClean="0"/>
              <a:t>developed</a:t>
            </a:r>
            <a:r>
              <a:rPr lang="en-GB" sz="2800" dirty="0" smtClean="0"/>
              <a:t> in the 1950’s by Franco. </a:t>
            </a:r>
            <a:r>
              <a:rPr lang="en-GB" sz="2800" b="1" dirty="0" err="1" smtClean="0"/>
              <a:t>Triana</a:t>
            </a:r>
            <a:r>
              <a:rPr lang="en-GB" sz="2800" dirty="0" smtClean="0"/>
              <a:t> was the </a:t>
            </a:r>
            <a:r>
              <a:rPr lang="en-GB" sz="2800" b="1" dirty="0" smtClean="0"/>
              <a:t>birth place of flamenco </a:t>
            </a:r>
            <a:r>
              <a:rPr lang="en-GB" sz="2800" dirty="0" smtClean="0"/>
              <a:t>but </a:t>
            </a:r>
            <a:r>
              <a:rPr lang="en-GB" sz="2800" dirty="0" err="1" smtClean="0"/>
              <a:t>Poligono</a:t>
            </a:r>
            <a:r>
              <a:rPr lang="en-GB" sz="2800" dirty="0" smtClean="0"/>
              <a:t> Sur is the </a:t>
            </a:r>
            <a:r>
              <a:rPr lang="en-GB" sz="2800" b="1" dirty="0" smtClean="0"/>
              <a:t>reality</a:t>
            </a:r>
            <a:r>
              <a:rPr lang="en-GB" sz="2800" dirty="0" smtClean="0"/>
              <a:t> today. </a:t>
            </a:r>
            <a:r>
              <a:rPr lang="en-GB" sz="2800" dirty="0" err="1" smtClean="0"/>
              <a:t>Triana</a:t>
            </a:r>
            <a:r>
              <a:rPr lang="en-GB" sz="2800" dirty="0" smtClean="0"/>
              <a:t> is now a rich pos</a:t>
            </a:r>
            <a:r>
              <a:rPr lang="en-GB" sz="2800" dirty="0" smtClean="0"/>
              <a:t>h place to live for the upper class.</a:t>
            </a:r>
            <a:endParaRPr lang="en-GB" sz="1600" dirty="0" smtClean="0"/>
          </a:p>
        </p:txBody>
      </p:sp>
    </p:spTree>
    <p:extLst>
      <p:ext uri="{BB962C8B-B14F-4D97-AF65-F5344CB8AC3E}">
        <p14:creationId xmlns:p14="http://schemas.microsoft.com/office/powerpoint/2010/main" val="8519207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7687" y="654754"/>
            <a:ext cx="1549900" cy="646331"/>
          </a:xfrm>
          <a:prstGeom prst="rect">
            <a:avLst/>
          </a:prstGeom>
          <a:solidFill>
            <a:schemeClr val="bg1"/>
          </a:solidFill>
          <a:ln>
            <a:solidFill>
              <a:schemeClr val="tx1"/>
            </a:solidFill>
          </a:ln>
        </p:spPr>
        <p:txBody>
          <a:bodyPr wrap="square" rtlCol="0">
            <a:spAutoFit/>
          </a:bodyPr>
          <a:lstStyle/>
          <a:p>
            <a:r>
              <a:rPr lang="en-GB" sz="3600" dirty="0" err="1" smtClean="0"/>
              <a:t>Triana</a:t>
            </a:r>
            <a:endParaRPr lang="en-GB" sz="3600" dirty="0" smtClean="0"/>
          </a:p>
        </p:txBody>
      </p:sp>
      <p:pic>
        <p:nvPicPr>
          <p:cNvPr id="3" name="Picture 2" descr="download (5).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922" y="1500180"/>
            <a:ext cx="4076700" cy="1993900"/>
          </a:xfrm>
          <a:prstGeom prst="rect">
            <a:avLst/>
          </a:prstGeom>
          <a:ln>
            <a:solidFill>
              <a:schemeClr val="tx1"/>
            </a:solidFill>
          </a:ln>
        </p:spPr>
      </p:pic>
      <p:pic>
        <p:nvPicPr>
          <p:cNvPr id="4" name="Picture 3" descr="download (6).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8001" y="366511"/>
            <a:ext cx="7114857" cy="4734614"/>
          </a:xfrm>
          <a:prstGeom prst="rect">
            <a:avLst/>
          </a:prstGeom>
          <a:ln>
            <a:solidFill>
              <a:schemeClr val="tx1"/>
            </a:solidFill>
          </a:ln>
        </p:spPr>
      </p:pic>
      <p:pic>
        <p:nvPicPr>
          <p:cNvPr id="5" name="Picture 4" descr="trian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315" y="3788178"/>
            <a:ext cx="4316477" cy="2880268"/>
          </a:xfrm>
          <a:prstGeom prst="rect">
            <a:avLst/>
          </a:prstGeom>
          <a:ln>
            <a:solidFill>
              <a:schemeClr val="tx1"/>
            </a:solidFill>
          </a:ln>
        </p:spPr>
      </p:pic>
    </p:spTree>
    <p:extLst>
      <p:ext uri="{BB962C8B-B14F-4D97-AF65-F5344CB8AC3E}">
        <p14:creationId xmlns:p14="http://schemas.microsoft.com/office/powerpoint/2010/main" val="3458796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46522777_g_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1335" y="1288719"/>
            <a:ext cx="4689120" cy="3521828"/>
          </a:xfrm>
          <a:prstGeom prst="rect">
            <a:avLst/>
          </a:prstGeom>
          <a:ln>
            <a:solidFill>
              <a:schemeClr val="tx1"/>
            </a:solidFill>
          </a:ln>
        </p:spPr>
      </p:pic>
      <p:pic>
        <p:nvPicPr>
          <p:cNvPr id="3" name="Picture 2" descr="poligono-clanes-planes--644x36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137" y="1398987"/>
            <a:ext cx="6547831" cy="3680613"/>
          </a:xfrm>
          <a:prstGeom prst="rect">
            <a:avLst/>
          </a:prstGeom>
          <a:ln>
            <a:solidFill>
              <a:schemeClr val="tx1"/>
            </a:solidFill>
          </a:ln>
        </p:spPr>
      </p:pic>
      <p:sp>
        <p:nvSpPr>
          <p:cNvPr id="4" name="TextBox 3"/>
          <p:cNvSpPr txBox="1"/>
          <p:nvPr/>
        </p:nvSpPr>
        <p:spPr>
          <a:xfrm>
            <a:off x="2863007" y="461040"/>
            <a:ext cx="2884534" cy="646331"/>
          </a:xfrm>
          <a:prstGeom prst="rect">
            <a:avLst/>
          </a:prstGeom>
          <a:solidFill>
            <a:schemeClr val="bg1"/>
          </a:solidFill>
          <a:ln>
            <a:solidFill>
              <a:schemeClr val="tx1"/>
            </a:solidFill>
          </a:ln>
        </p:spPr>
        <p:txBody>
          <a:bodyPr wrap="square" rtlCol="0">
            <a:spAutoFit/>
          </a:bodyPr>
          <a:lstStyle/>
          <a:p>
            <a:r>
              <a:rPr lang="en-GB" sz="3600" dirty="0" err="1" smtClean="0"/>
              <a:t>Poligono</a:t>
            </a:r>
            <a:r>
              <a:rPr lang="en-GB" sz="3600" dirty="0" smtClean="0"/>
              <a:t> Sur</a:t>
            </a:r>
            <a:endParaRPr lang="en-GB" sz="2000" dirty="0" smtClean="0"/>
          </a:p>
        </p:txBody>
      </p:sp>
    </p:spTree>
    <p:extLst>
      <p:ext uri="{BB962C8B-B14F-4D97-AF65-F5344CB8AC3E}">
        <p14:creationId xmlns:p14="http://schemas.microsoft.com/office/powerpoint/2010/main" val="1767923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7932" y="457737"/>
            <a:ext cx="11546868" cy="6247863"/>
          </a:xfrm>
          <a:prstGeom prst="rect">
            <a:avLst/>
          </a:prstGeom>
          <a:solidFill>
            <a:schemeClr val="accent4">
              <a:lumMod val="20000"/>
              <a:lumOff val="80000"/>
            </a:schemeClr>
          </a:solidFill>
          <a:ln>
            <a:solidFill>
              <a:schemeClr val="tx1"/>
            </a:solidFill>
          </a:ln>
        </p:spPr>
        <p:txBody>
          <a:bodyPr wrap="square" rtlCol="0">
            <a:spAutoFit/>
          </a:bodyPr>
          <a:lstStyle/>
          <a:p>
            <a:r>
              <a:rPr lang="en-GB" sz="4800" b="1" u="sng" dirty="0" smtClean="0"/>
              <a:t>Flamenco: </a:t>
            </a:r>
            <a:r>
              <a:rPr lang="en-GB" sz="3200" b="1" i="1" u="sng" dirty="0" smtClean="0"/>
              <a:t>History</a:t>
            </a:r>
          </a:p>
          <a:p>
            <a:pPr marL="457200" indent="-457200">
              <a:buFont typeface="Arial"/>
              <a:buChar char="•"/>
            </a:pPr>
            <a:r>
              <a:rPr lang="en-GB" sz="3200" dirty="0"/>
              <a:t>Before the </a:t>
            </a:r>
            <a:r>
              <a:rPr lang="en-GB" sz="3200" b="1" dirty="0"/>
              <a:t>theatre performances </a:t>
            </a:r>
            <a:r>
              <a:rPr lang="en-GB" sz="3200" dirty="0"/>
              <a:t>we now know as </a:t>
            </a:r>
            <a:r>
              <a:rPr lang="en-GB" sz="3200" dirty="0" smtClean="0"/>
              <a:t>flamenco (introduced in the 19</a:t>
            </a:r>
            <a:r>
              <a:rPr lang="en-GB" sz="3200" baseline="30000" dirty="0" smtClean="0"/>
              <a:t>th</a:t>
            </a:r>
            <a:r>
              <a:rPr lang="en-GB" sz="3200" dirty="0" smtClean="0"/>
              <a:t> century), </a:t>
            </a:r>
            <a:r>
              <a:rPr lang="en-GB" sz="3200" b="1" dirty="0" smtClean="0"/>
              <a:t>flamenco was </a:t>
            </a:r>
            <a:r>
              <a:rPr lang="en-GB" sz="3200" b="1" dirty="0"/>
              <a:t>a way of life</a:t>
            </a:r>
            <a:r>
              <a:rPr lang="en-GB" sz="3200" dirty="0" smtClean="0"/>
              <a:t>.</a:t>
            </a:r>
          </a:p>
          <a:p>
            <a:pPr marL="457200" indent="-457200">
              <a:buFont typeface="Arial"/>
              <a:buChar char="•"/>
            </a:pPr>
            <a:r>
              <a:rPr lang="en-GB" sz="3200" dirty="0" smtClean="0"/>
              <a:t>It is a Spanish </a:t>
            </a:r>
            <a:r>
              <a:rPr lang="en-GB" sz="3200" b="1" dirty="0" smtClean="0"/>
              <a:t>art</a:t>
            </a:r>
            <a:r>
              <a:rPr lang="en-GB" sz="3200" dirty="0" smtClean="0"/>
              <a:t> form passed down </a:t>
            </a:r>
            <a:r>
              <a:rPr lang="en-GB" sz="3200" b="1" dirty="0" smtClean="0"/>
              <a:t>orally</a:t>
            </a:r>
            <a:r>
              <a:rPr lang="en-GB" sz="3200" dirty="0" smtClean="0"/>
              <a:t> from one </a:t>
            </a:r>
            <a:r>
              <a:rPr lang="en-GB" sz="3200" b="1" dirty="0" smtClean="0"/>
              <a:t>generation </a:t>
            </a:r>
            <a:r>
              <a:rPr lang="en-GB" sz="3200" dirty="0" smtClean="0"/>
              <a:t>to the next within </a:t>
            </a:r>
            <a:r>
              <a:rPr lang="en-GB" sz="3200" b="1" dirty="0" smtClean="0"/>
              <a:t>families</a:t>
            </a:r>
            <a:r>
              <a:rPr lang="en-GB" sz="3200" dirty="0" smtClean="0"/>
              <a:t>. </a:t>
            </a:r>
          </a:p>
          <a:p>
            <a:pPr marL="457200" indent="-457200">
              <a:buFont typeface="Arial"/>
              <a:buChar char="•"/>
            </a:pPr>
            <a:r>
              <a:rPr lang="en-GB" sz="3200" dirty="0" smtClean="0"/>
              <a:t>Often gypsies were poor families who </a:t>
            </a:r>
            <a:r>
              <a:rPr lang="en-GB" sz="3200" b="1" dirty="0" smtClean="0"/>
              <a:t>could not read or write </a:t>
            </a:r>
            <a:r>
              <a:rPr lang="en-GB" sz="3200" dirty="0" smtClean="0"/>
              <a:t>would pass </a:t>
            </a:r>
            <a:r>
              <a:rPr lang="en-GB" sz="3200" b="1" dirty="0" smtClean="0"/>
              <a:t>stories</a:t>
            </a:r>
            <a:r>
              <a:rPr lang="en-GB" sz="3200" dirty="0" smtClean="0"/>
              <a:t> and information by </a:t>
            </a:r>
            <a:r>
              <a:rPr lang="en-GB" sz="3200" b="1" dirty="0" smtClean="0"/>
              <a:t>singing.</a:t>
            </a:r>
          </a:p>
          <a:p>
            <a:pPr marL="457200" indent="-457200">
              <a:buFont typeface="Arial"/>
              <a:buChar char="•"/>
            </a:pPr>
            <a:r>
              <a:rPr lang="en-GB" sz="3200" dirty="0" smtClean="0"/>
              <a:t>Some gypsies </a:t>
            </a:r>
            <a:r>
              <a:rPr lang="en-GB" sz="3200" b="1" dirty="0" smtClean="0"/>
              <a:t>lived in caves </a:t>
            </a:r>
            <a:r>
              <a:rPr lang="en-GB" sz="3200" dirty="0" smtClean="0"/>
              <a:t>in Granada.</a:t>
            </a:r>
          </a:p>
          <a:p>
            <a:pPr marL="457200" indent="-457200">
              <a:buFont typeface="Arial"/>
              <a:buChar char="•"/>
            </a:pPr>
            <a:r>
              <a:rPr lang="en-GB" sz="3200" dirty="0" smtClean="0"/>
              <a:t>In </a:t>
            </a:r>
            <a:r>
              <a:rPr lang="en-GB" sz="3200" b="1" dirty="0" smtClean="0"/>
              <a:t>1922</a:t>
            </a:r>
            <a:r>
              <a:rPr lang="en-GB" sz="3200" dirty="0" smtClean="0"/>
              <a:t> the </a:t>
            </a:r>
            <a:r>
              <a:rPr lang="en-GB" sz="3200" b="1" dirty="0" smtClean="0"/>
              <a:t>Alhambra</a:t>
            </a:r>
            <a:r>
              <a:rPr lang="en-GB" sz="3200" dirty="0" smtClean="0"/>
              <a:t> in </a:t>
            </a:r>
            <a:r>
              <a:rPr lang="en-GB" sz="3200" b="1" dirty="0" smtClean="0"/>
              <a:t>Granada</a:t>
            </a:r>
            <a:r>
              <a:rPr lang="en-GB" sz="3200" dirty="0" smtClean="0"/>
              <a:t> hosted a flamenco </a:t>
            </a:r>
            <a:r>
              <a:rPr lang="en-GB" sz="3200" b="1" dirty="0" smtClean="0"/>
              <a:t>competition</a:t>
            </a:r>
            <a:r>
              <a:rPr lang="en-GB" sz="3200" dirty="0" smtClean="0"/>
              <a:t>, before this event flamenco was considered </a:t>
            </a:r>
            <a:r>
              <a:rPr lang="en-GB" sz="3200" b="1" dirty="0" smtClean="0"/>
              <a:t>only</a:t>
            </a:r>
            <a:r>
              <a:rPr lang="en-GB" sz="3200" dirty="0" smtClean="0"/>
              <a:t> for </a:t>
            </a:r>
            <a:r>
              <a:rPr lang="en-GB" sz="3200" b="1" dirty="0" smtClean="0"/>
              <a:t>poor people </a:t>
            </a:r>
            <a:r>
              <a:rPr lang="en-GB" sz="3200" dirty="0" smtClean="0"/>
              <a:t>and </a:t>
            </a:r>
            <a:r>
              <a:rPr lang="en-GB" sz="3200" b="1" dirty="0" smtClean="0"/>
              <a:t>Gypsies</a:t>
            </a:r>
            <a:r>
              <a:rPr lang="en-GB" sz="3200" dirty="0" smtClean="0"/>
              <a:t>, after the event many more people started accepting flamenco.</a:t>
            </a:r>
          </a:p>
        </p:txBody>
      </p:sp>
    </p:spTree>
    <p:extLst>
      <p:ext uri="{BB962C8B-B14F-4D97-AF65-F5344CB8AC3E}">
        <p14:creationId xmlns:p14="http://schemas.microsoft.com/office/powerpoint/2010/main" val="371660555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7932" y="457737"/>
            <a:ext cx="11546868" cy="2308324"/>
          </a:xfrm>
          <a:prstGeom prst="rect">
            <a:avLst/>
          </a:prstGeom>
          <a:solidFill>
            <a:schemeClr val="accent4">
              <a:lumMod val="20000"/>
              <a:lumOff val="80000"/>
            </a:schemeClr>
          </a:solidFill>
          <a:ln>
            <a:solidFill>
              <a:schemeClr val="tx1"/>
            </a:solidFill>
          </a:ln>
        </p:spPr>
        <p:txBody>
          <a:bodyPr wrap="square" rtlCol="0">
            <a:spAutoFit/>
          </a:bodyPr>
          <a:lstStyle/>
          <a:p>
            <a:r>
              <a:rPr lang="en-GB" sz="4800" b="1" u="sng" dirty="0" smtClean="0"/>
              <a:t>Flamenco: </a:t>
            </a:r>
            <a:r>
              <a:rPr lang="en-GB" sz="3200" b="1" i="1" u="sng" dirty="0" smtClean="0"/>
              <a:t>History</a:t>
            </a:r>
          </a:p>
          <a:p>
            <a:pPr marL="457200" indent="-457200">
              <a:buFont typeface="Arial"/>
              <a:buChar char="•"/>
            </a:pPr>
            <a:r>
              <a:rPr lang="en-GB" sz="3200" dirty="0" smtClean="0"/>
              <a:t>Flamenco song’s represent the history they tell, so they are often </a:t>
            </a:r>
            <a:r>
              <a:rPr lang="en-GB" sz="3200" b="1" dirty="0" smtClean="0"/>
              <a:t>sorrowful</a:t>
            </a:r>
            <a:r>
              <a:rPr lang="en-GB" sz="3200" dirty="0" smtClean="0"/>
              <a:t>, </a:t>
            </a:r>
            <a:r>
              <a:rPr lang="en-GB" sz="3200" b="1" dirty="0" smtClean="0"/>
              <a:t>tragic</a:t>
            </a:r>
            <a:r>
              <a:rPr lang="en-GB" sz="3200" dirty="0" smtClean="0"/>
              <a:t>, </a:t>
            </a:r>
            <a:r>
              <a:rPr lang="en-GB" sz="3200" b="1" dirty="0" smtClean="0"/>
              <a:t>full of pain </a:t>
            </a:r>
            <a:r>
              <a:rPr lang="en-GB" sz="3200" dirty="0" smtClean="0"/>
              <a:t>and </a:t>
            </a:r>
            <a:r>
              <a:rPr lang="en-GB" sz="3200" b="1" dirty="0" smtClean="0"/>
              <a:t>suffering</a:t>
            </a:r>
            <a:r>
              <a:rPr lang="en-GB" sz="3200" dirty="0" smtClean="0"/>
              <a:t>, and you can hear this in the way they sing it. </a:t>
            </a:r>
          </a:p>
        </p:txBody>
      </p:sp>
      <p:pic>
        <p:nvPicPr>
          <p:cNvPr id="3" name="Picture 2" descr="Screen Shot 2017-10-11 at 09.06.08.png">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52779" t="21481" r="2083" b="27037"/>
          <a:stretch/>
        </p:blipFill>
        <p:spPr>
          <a:xfrm>
            <a:off x="203200" y="2921000"/>
            <a:ext cx="4953000" cy="3530600"/>
          </a:xfrm>
          <a:prstGeom prst="rect">
            <a:avLst/>
          </a:prstGeom>
        </p:spPr>
      </p:pic>
      <p:sp>
        <p:nvSpPr>
          <p:cNvPr id="4" name="TextBox 3"/>
          <p:cNvSpPr txBox="1"/>
          <p:nvPr/>
        </p:nvSpPr>
        <p:spPr>
          <a:xfrm>
            <a:off x="5384800" y="2978527"/>
            <a:ext cx="6553200" cy="3539430"/>
          </a:xfrm>
          <a:prstGeom prst="rect">
            <a:avLst/>
          </a:prstGeom>
          <a:solidFill>
            <a:schemeClr val="accent4">
              <a:lumMod val="20000"/>
              <a:lumOff val="80000"/>
            </a:schemeClr>
          </a:solidFill>
          <a:ln>
            <a:solidFill>
              <a:schemeClr val="tx1"/>
            </a:solidFill>
          </a:ln>
        </p:spPr>
        <p:txBody>
          <a:bodyPr wrap="square" rtlCol="0">
            <a:spAutoFit/>
          </a:bodyPr>
          <a:lstStyle/>
          <a:p>
            <a:pPr marL="457200" indent="-457200">
              <a:buFont typeface="Arial"/>
              <a:buChar char="•"/>
            </a:pPr>
            <a:r>
              <a:rPr lang="en-GB" sz="3200" dirty="0" smtClean="0"/>
              <a:t>In the life of a gypsy flamenco is a </a:t>
            </a:r>
            <a:r>
              <a:rPr lang="en-GB" sz="3200" b="1" dirty="0" smtClean="0"/>
              <a:t>state of the soul</a:t>
            </a:r>
            <a:r>
              <a:rPr lang="en-GB" sz="3200" dirty="0" smtClean="0"/>
              <a:t>.</a:t>
            </a:r>
          </a:p>
          <a:p>
            <a:pPr marL="457200" indent="-457200">
              <a:buFont typeface="Arial"/>
              <a:buChar char="•"/>
            </a:pPr>
            <a:r>
              <a:rPr lang="en-GB" sz="3200" dirty="0" smtClean="0"/>
              <a:t>Flamenco </a:t>
            </a:r>
            <a:r>
              <a:rPr lang="en-GB" sz="3200" b="1" dirty="0"/>
              <a:t>g</a:t>
            </a:r>
            <a:r>
              <a:rPr lang="en-GB" sz="3200" b="1" dirty="0" smtClean="0"/>
              <a:t>uitar</a:t>
            </a:r>
            <a:r>
              <a:rPr lang="en-GB" sz="3200" dirty="0" smtClean="0"/>
              <a:t> changed the sound of flamenco forever and is how we recognise it today, however it is not the main thing, the singing </a:t>
            </a:r>
            <a:r>
              <a:rPr lang="en-GB" sz="3200" dirty="0" smtClean="0"/>
              <a:t>leads, </a:t>
            </a:r>
            <a:r>
              <a:rPr lang="en-GB" sz="3200" dirty="0" smtClean="0"/>
              <a:t>the guitar follows</a:t>
            </a:r>
          </a:p>
        </p:txBody>
      </p:sp>
    </p:spTree>
    <p:extLst>
      <p:ext uri="{BB962C8B-B14F-4D97-AF65-F5344CB8AC3E}">
        <p14:creationId xmlns:p14="http://schemas.microsoft.com/office/powerpoint/2010/main" val="2347694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10 at 23.05.17.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2963" t="22222" r="42592" b="27407"/>
          <a:stretch/>
        </p:blipFill>
        <p:spPr>
          <a:xfrm>
            <a:off x="381000" y="965199"/>
            <a:ext cx="6502400" cy="4605867"/>
          </a:xfrm>
          <a:prstGeom prst="rect">
            <a:avLst/>
          </a:prstGeom>
        </p:spPr>
      </p:pic>
      <p:sp>
        <p:nvSpPr>
          <p:cNvPr id="3" name="TextBox 2"/>
          <p:cNvSpPr txBox="1"/>
          <p:nvPr/>
        </p:nvSpPr>
        <p:spPr>
          <a:xfrm>
            <a:off x="7086600" y="1049425"/>
            <a:ext cx="4724400" cy="3970318"/>
          </a:xfrm>
          <a:prstGeom prst="rect">
            <a:avLst/>
          </a:prstGeom>
          <a:solidFill>
            <a:schemeClr val="bg1"/>
          </a:solidFill>
          <a:ln>
            <a:solidFill>
              <a:schemeClr val="tx1"/>
            </a:solidFill>
          </a:ln>
        </p:spPr>
        <p:txBody>
          <a:bodyPr wrap="square" rtlCol="0">
            <a:spAutoFit/>
          </a:bodyPr>
          <a:lstStyle/>
          <a:p>
            <a:r>
              <a:rPr lang="en-GB" sz="3600" b="1" u="sng" dirty="0" smtClean="0"/>
              <a:t>1962 Film about </a:t>
            </a:r>
            <a:r>
              <a:rPr lang="en-GB" sz="3600" b="1" u="sng" dirty="0" err="1" smtClean="0"/>
              <a:t>Andalusian</a:t>
            </a:r>
            <a:r>
              <a:rPr lang="en-GB" sz="3600" b="1" u="sng" dirty="0" smtClean="0"/>
              <a:t> Gypsies </a:t>
            </a:r>
          </a:p>
          <a:p>
            <a:pPr marL="571500" indent="-571500">
              <a:buFont typeface="Arial"/>
              <a:buChar char="•"/>
            </a:pPr>
            <a:r>
              <a:rPr lang="en-GB" sz="3600" dirty="0" smtClean="0"/>
              <a:t>The 12 year old boy dances Flamenco bare foot and then in his full Flamenco attire. </a:t>
            </a:r>
            <a:endParaRPr lang="en-GB" sz="2000" dirty="0" smtClean="0"/>
          </a:p>
        </p:txBody>
      </p:sp>
    </p:spTree>
    <p:extLst>
      <p:ext uri="{BB962C8B-B14F-4D97-AF65-F5344CB8AC3E}">
        <p14:creationId xmlns:p14="http://schemas.microsoft.com/office/powerpoint/2010/main" val="762525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10-10 at 23.10.13.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2963" t="22592" r="42592" b="27037"/>
          <a:stretch/>
        </p:blipFill>
        <p:spPr>
          <a:xfrm>
            <a:off x="355600" y="812799"/>
            <a:ext cx="6299200" cy="4461933"/>
          </a:xfrm>
          <a:prstGeom prst="rect">
            <a:avLst/>
          </a:prstGeom>
        </p:spPr>
      </p:pic>
      <p:sp>
        <p:nvSpPr>
          <p:cNvPr id="5" name="TextBox 4"/>
          <p:cNvSpPr txBox="1"/>
          <p:nvPr/>
        </p:nvSpPr>
        <p:spPr>
          <a:xfrm>
            <a:off x="7035800" y="947825"/>
            <a:ext cx="4724400" cy="3416320"/>
          </a:xfrm>
          <a:prstGeom prst="rect">
            <a:avLst/>
          </a:prstGeom>
          <a:solidFill>
            <a:schemeClr val="bg1"/>
          </a:solidFill>
          <a:ln>
            <a:solidFill>
              <a:schemeClr val="tx1"/>
            </a:solidFill>
          </a:ln>
        </p:spPr>
        <p:txBody>
          <a:bodyPr wrap="square" rtlCol="0">
            <a:spAutoFit/>
          </a:bodyPr>
          <a:lstStyle/>
          <a:p>
            <a:r>
              <a:rPr lang="en-GB" sz="3600" b="1" u="sng" dirty="0"/>
              <a:t>1948 </a:t>
            </a:r>
            <a:r>
              <a:rPr lang="en-GB" sz="3600" b="1" u="sng" dirty="0" smtClean="0"/>
              <a:t>Spanish Gypsies Family Festival </a:t>
            </a:r>
          </a:p>
          <a:p>
            <a:pPr marL="571500" indent="-571500">
              <a:buFont typeface="Arial"/>
              <a:buChar char="•"/>
            </a:pPr>
            <a:r>
              <a:rPr lang="en-GB" sz="3600" dirty="0"/>
              <a:t>I</a:t>
            </a:r>
            <a:r>
              <a:rPr lang="en-GB" sz="3600" dirty="0" smtClean="0"/>
              <a:t>n </a:t>
            </a:r>
            <a:r>
              <a:rPr lang="en-GB" sz="3600" dirty="0"/>
              <a:t>a Granada </a:t>
            </a:r>
            <a:r>
              <a:rPr lang="en-GB" sz="3600" dirty="0" smtClean="0"/>
              <a:t>grotto.</a:t>
            </a:r>
          </a:p>
          <a:p>
            <a:pPr marL="571500" indent="-571500">
              <a:buFont typeface="Arial"/>
              <a:buChar char="•"/>
            </a:pPr>
            <a:r>
              <a:rPr lang="en-GB" sz="3600" dirty="0"/>
              <a:t>A</a:t>
            </a:r>
            <a:r>
              <a:rPr lang="en-GB" sz="3600" dirty="0" smtClean="0"/>
              <a:t> </a:t>
            </a:r>
            <a:r>
              <a:rPr lang="en-GB" sz="3600" dirty="0"/>
              <a:t>group of artists perform dances and songs.</a:t>
            </a:r>
          </a:p>
        </p:txBody>
      </p:sp>
    </p:spTree>
    <p:extLst>
      <p:ext uri="{BB962C8B-B14F-4D97-AF65-F5344CB8AC3E}">
        <p14:creationId xmlns:p14="http://schemas.microsoft.com/office/powerpoint/2010/main" val="711607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10 at 22.32.50.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50000" t="22223" r="4398" b="18518"/>
          <a:stretch/>
        </p:blipFill>
        <p:spPr>
          <a:xfrm>
            <a:off x="203200" y="660400"/>
            <a:ext cx="3315017" cy="2692400"/>
          </a:xfrm>
          <a:prstGeom prst="rect">
            <a:avLst/>
          </a:prstGeom>
        </p:spPr>
      </p:pic>
      <p:sp>
        <p:nvSpPr>
          <p:cNvPr id="3" name="TextBox 2"/>
          <p:cNvSpPr txBox="1"/>
          <p:nvPr/>
        </p:nvSpPr>
        <p:spPr>
          <a:xfrm>
            <a:off x="3860800" y="262025"/>
            <a:ext cx="7924800" cy="6186310"/>
          </a:xfrm>
          <a:prstGeom prst="rect">
            <a:avLst/>
          </a:prstGeom>
          <a:solidFill>
            <a:schemeClr val="bg1"/>
          </a:solidFill>
          <a:ln>
            <a:solidFill>
              <a:schemeClr val="tx1"/>
            </a:solidFill>
          </a:ln>
        </p:spPr>
        <p:txBody>
          <a:bodyPr wrap="square" rtlCol="0">
            <a:spAutoFit/>
          </a:bodyPr>
          <a:lstStyle/>
          <a:p>
            <a:r>
              <a:rPr lang="en-GB" sz="3600" b="1" u="sng" dirty="0" smtClean="0"/>
              <a:t>El </a:t>
            </a:r>
            <a:r>
              <a:rPr lang="en-GB" sz="3600" b="1" u="sng" dirty="0" err="1" smtClean="0"/>
              <a:t>Torta</a:t>
            </a:r>
            <a:r>
              <a:rPr lang="en-GB" sz="3600" b="1" u="sng" dirty="0" smtClean="0"/>
              <a:t>: Juan </a:t>
            </a:r>
            <a:r>
              <a:rPr lang="en-GB" sz="3600" b="1" u="sng" dirty="0" err="1" smtClean="0"/>
              <a:t>Moneo</a:t>
            </a:r>
            <a:endParaRPr lang="en-GB" sz="3600" b="1" u="sng" dirty="0" smtClean="0"/>
          </a:p>
          <a:p>
            <a:pPr marL="571500" indent="-571500">
              <a:buFont typeface="Arial"/>
              <a:buChar char="•"/>
            </a:pPr>
            <a:r>
              <a:rPr lang="en-GB" sz="3600" dirty="0" smtClean="0"/>
              <a:t>Tells the story of suffering in the </a:t>
            </a:r>
            <a:r>
              <a:rPr lang="en-GB" sz="3600" b="1" dirty="0" smtClean="0"/>
              <a:t>1980s</a:t>
            </a:r>
            <a:r>
              <a:rPr lang="en-GB" sz="3600" dirty="0" smtClean="0"/>
              <a:t> when many </a:t>
            </a:r>
            <a:r>
              <a:rPr lang="en-GB" sz="3600" b="1" dirty="0"/>
              <a:t>g</a:t>
            </a:r>
            <a:r>
              <a:rPr lang="en-GB" sz="3600" b="1" dirty="0" smtClean="0"/>
              <a:t>ypsies</a:t>
            </a:r>
            <a:r>
              <a:rPr lang="en-GB" sz="3600" dirty="0" smtClean="0"/>
              <a:t> and poor people were wiped out by </a:t>
            </a:r>
            <a:r>
              <a:rPr lang="en-GB" sz="3600" b="1" dirty="0" smtClean="0"/>
              <a:t>heroin</a:t>
            </a:r>
            <a:r>
              <a:rPr lang="en-GB" sz="3600" dirty="0" smtClean="0"/>
              <a:t> </a:t>
            </a:r>
            <a:r>
              <a:rPr lang="en-GB" sz="3600" b="1" dirty="0" smtClean="0"/>
              <a:t>addiction</a:t>
            </a:r>
            <a:r>
              <a:rPr lang="en-GB" sz="3600" dirty="0" smtClean="0"/>
              <a:t>. </a:t>
            </a:r>
          </a:p>
          <a:p>
            <a:pPr marL="571500" indent="-571500">
              <a:buFont typeface="Arial"/>
              <a:buChar char="•"/>
            </a:pPr>
            <a:r>
              <a:rPr lang="en-GB" sz="3600" dirty="0" smtClean="0"/>
              <a:t>The singing is a kind of </a:t>
            </a:r>
            <a:r>
              <a:rPr lang="en-GB" sz="3600" b="1" dirty="0" smtClean="0"/>
              <a:t>wailing</a:t>
            </a:r>
            <a:r>
              <a:rPr lang="en-GB" sz="3600" dirty="0" smtClean="0"/>
              <a:t> song that expresses true and </a:t>
            </a:r>
            <a:r>
              <a:rPr lang="en-GB" sz="3600" b="1" dirty="0" smtClean="0"/>
              <a:t>raw suffering</a:t>
            </a:r>
            <a:r>
              <a:rPr lang="en-GB" sz="3600" dirty="0"/>
              <a:t> </a:t>
            </a:r>
            <a:r>
              <a:rPr lang="en-GB" sz="3600" dirty="0" smtClean="0"/>
              <a:t>and heart ache. </a:t>
            </a:r>
          </a:p>
          <a:p>
            <a:pPr marL="571500" indent="-571500">
              <a:buFont typeface="Arial"/>
              <a:buChar char="•"/>
            </a:pPr>
            <a:r>
              <a:rPr lang="en-GB" sz="3600" dirty="0" smtClean="0"/>
              <a:t>The </a:t>
            </a:r>
            <a:r>
              <a:rPr lang="en-GB" sz="3600" dirty="0"/>
              <a:t>A</a:t>
            </a:r>
            <a:r>
              <a:rPr lang="en-GB" sz="3600" dirty="0" smtClean="0"/>
              <a:t>rabic influence is historic in the South of Spain as it was historically a Moorish area. </a:t>
            </a:r>
            <a:endParaRPr lang="en-GB" sz="2000" dirty="0" smtClean="0"/>
          </a:p>
        </p:txBody>
      </p:sp>
      <p:pic>
        <p:nvPicPr>
          <p:cNvPr id="4" name="Picture 3" descr="Screen Shot 2017-10-10 at 22.46.35.png">
            <a:hlinkClick r:id="rId4"/>
          </p:cNvPr>
          <p:cNvPicPr>
            <a:picLocks noChangeAspect="1"/>
          </p:cNvPicPr>
          <p:nvPr/>
        </p:nvPicPr>
        <p:blipFill rotWithShape="1">
          <a:blip r:embed="rId5">
            <a:extLst>
              <a:ext uri="{28A0092B-C50C-407E-A947-70E740481C1C}">
                <a14:useLocalDpi xmlns:a14="http://schemas.microsoft.com/office/drawing/2010/main" val="0"/>
              </a:ext>
            </a:extLst>
          </a:blip>
          <a:srcRect l="13194" t="21852" r="42129" b="19259"/>
          <a:stretch/>
        </p:blipFill>
        <p:spPr>
          <a:xfrm>
            <a:off x="177800" y="3759200"/>
            <a:ext cx="3225800" cy="2657524"/>
          </a:xfrm>
          <a:prstGeom prst="rect">
            <a:avLst/>
          </a:prstGeom>
        </p:spPr>
      </p:pic>
    </p:spTree>
    <p:extLst>
      <p:ext uri="{BB962C8B-B14F-4D97-AF65-F5344CB8AC3E}">
        <p14:creationId xmlns:p14="http://schemas.microsoft.com/office/powerpoint/2010/main" val="2448534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G_9050.m4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1132" y="604673"/>
            <a:ext cx="3413120" cy="6067769"/>
          </a:xfrm>
          <a:prstGeom prst="rect">
            <a:avLst/>
          </a:prstGeom>
        </p:spPr>
      </p:pic>
      <p:pic>
        <p:nvPicPr>
          <p:cNvPr id="3" name="IMG_9051.m4v">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390735" y="614338"/>
            <a:ext cx="3221817" cy="5727675"/>
          </a:xfrm>
          <a:prstGeom prst="rect">
            <a:avLst/>
          </a:prstGeom>
        </p:spPr>
      </p:pic>
      <p:sp>
        <p:nvSpPr>
          <p:cNvPr id="5" name="TextBox 4"/>
          <p:cNvSpPr txBox="1"/>
          <p:nvPr/>
        </p:nvSpPr>
        <p:spPr>
          <a:xfrm>
            <a:off x="7848600" y="262025"/>
            <a:ext cx="3937000" cy="3416320"/>
          </a:xfrm>
          <a:prstGeom prst="rect">
            <a:avLst/>
          </a:prstGeom>
          <a:solidFill>
            <a:schemeClr val="bg1"/>
          </a:solidFill>
          <a:ln>
            <a:solidFill>
              <a:schemeClr val="tx1"/>
            </a:solidFill>
          </a:ln>
        </p:spPr>
        <p:txBody>
          <a:bodyPr wrap="square" rtlCol="0">
            <a:spAutoFit/>
          </a:bodyPr>
          <a:lstStyle/>
          <a:p>
            <a:r>
              <a:rPr lang="en-GB" sz="3600" b="1" u="sng" dirty="0" smtClean="0"/>
              <a:t>La </a:t>
            </a:r>
            <a:r>
              <a:rPr lang="en-GB" sz="3600" b="1" u="sng" dirty="0" err="1" smtClean="0"/>
              <a:t>Carboneria</a:t>
            </a:r>
            <a:r>
              <a:rPr lang="en-GB" sz="3600" b="1" u="sng" dirty="0" smtClean="0"/>
              <a:t> </a:t>
            </a:r>
            <a:r>
              <a:rPr lang="en-GB" sz="3600" b="1" u="sng" dirty="0" err="1" smtClean="0"/>
              <a:t>Sevilla</a:t>
            </a:r>
            <a:r>
              <a:rPr lang="en-GB" sz="3600" b="1" u="sng" dirty="0" smtClean="0"/>
              <a:t> 2016 </a:t>
            </a:r>
            <a:r>
              <a:rPr lang="en-GB" sz="3600" dirty="0" smtClean="0"/>
              <a:t>(phones are banned so I shouldn’t really have taken this video)</a:t>
            </a:r>
            <a:endParaRPr lang="en-GB" sz="2000" dirty="0" smtClean="0"/>
          </a:p>
        </p:txBody>
      </p:sp>
    </p:spTree>
    <p:extLst>
      <p:ext uri="{BB962C8B-B14F-4D97-AF65-F5344CB8AC3E}">
        <p14:creationId xmlns:p14="http://schemas.microsoft.com/office/powerpoint/2010/main" val="94893408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video>
              <p:cMediaNode vol="80000">
                <p:cTn id="13" fill="hold" display="0">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10-10 at 15.30.38.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3080" t="22043" r="37208" b="15062"/>
          <a:stretch/>
        </p:blipFill>
        <p:spPr>
          <a:xfrm>
            <a:off x="322566" y="604674"/>
            <a:ext cx="6605283" cy="4348326"/>
          </a:xfrm>
          <a:prstGeom prst="rect">
            <a:avLst/>
          </a:prstGeom>
        </p:spPr>
      </p:pic>
      <p:sp>
        <p:nvSpPr>
          <p:cNvPr id="3" name="TextBox 2"/>
          <p:cNvSpPr txBox="1"/>
          <p:nvPr/>
        </p:nvSpPr>
        <p:spPr>
          <a:xfrm>
            <a:off x="7213600" y="693825"/>
            <a:ext cx="4648200" cy="3970318"/>
          </a:xfrm>
          <a:prstGeom prst="rect">
            <a:avLst/>
          </a:prstGeom>
          <a:solidFill>
            <a:schemeClr val="bg1"/>
          </a:solidFill>
          <a:ln>
            <a:solidFill>
              <a:schemeClr val="tx1"/>
            </a:solidFill>
          </a:ln>
        </p:spPr>
        <p:txBody>
          <a:bodyPr wrap="square" rtlCol="0">
            <a:spAutoFit/>
          </a:bodyPr>
          <a:lstStyle/>
          <a:p>
            <a:r>
              <a:rPr lang="en-GB" sz="3600" b="1" u="sng" dirty="0" smtClean="0"/>
              <a:t>Sara </a:t>
            </a:r>
            <a:r>
              <a:rPr lang="en-GB" sz="3600" b="1" u="sng" dirty="0" err="1" smtClean="0"/>
              <a:t>Baras</a:t>
            </a:r>
            <a:r>
              <a:rPr lang="en-GB" sz="3600" b="1" u="sng" dirty="0" smtClean="0"/>
              <a:t>: </a:t>
            </a:r>
            <a:r>
              <a:rPr lang="en-GB" sz="3600" b="1" u="sng" dirty="0" err="1" smtClean="0"/>
              <a:t>Andalucian</a:t>
            </a:r>
            <a:r>
              <a:rPr lang="en-GB" sz="3600" b="1" u="sng" dirty="0"/>
              <a:t> </a:t>
            </a:r>
            <a:r>
              <a:rPr lang="en-GB" sz="3600" b="1" u="sng" dirty="0" smtClean="0"/>
              <a:t>flamenco dancer </a:t>
            </a:r>
            <a:endParaRPr lang="en-GB" sz="3600" b="1" u="sng" dirty="0" smtClean="0"/>
          </a:p>
          <a:p>
            <a:r>
              <a:rPr lang="en-GB" sz="3600" dirty="0" smtClean="0"/>
              <a:t>There is a Flamenco Festival at </a:t>
            </a:r>
            <a:r>
              <a:rPr lang="en-GB" sz="3600" dirty="0" smtClean="0">
                <a:hlinkClick r:id="rId4"/>
              </a:rPr>
              <a:t>Sadlers Wells </a:t>
            </a:r>
            <a:r>
              <a:rPr lang="en-GB" sz="3600" dirty="0" smtClean="0"/>
              <a:t>every year in February time, I recommend you go.</a:t>
            </a:r>
            <a:endParaRPr lang="en-GB" sz="2000" dirty="0" smtClean="0"/>
          </a:p>
        </p:txBody>
      </p:sp>
    </p:spTree>
    <p:extLst>
      <p:ext uri="{BB962C8B-B14F-4D97-AF65-F5344CB8AC3E}">
        <p14:creationId xmlns:p14="http://schemas.microsoft.com/office/powerpoint/2010/main" val="15554891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7" id="{A5270462-AB59-4D33-9E2A-B348BB94CB67}" vid="{CEF75ABD-F6CC-41FE-8A47-A85C66C0FD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6FDBF19D94B24985655FDFE26550E2" ma:contentTypeVersion="4" ma:contentTypeDescription="Create a new document." ma:contentTypeScope="" ma:versionID="21bdeedaa576806f2a49499a443db63f">
  <xsd:schema xmlns:xsd="http://www.w3.org/2001/XMLSchema" xmlns:xs="http://www.w3.org/2001/XMLSchema" xmlns:p="http://schemas.microsoft.com/office/2006/metadata/properties" xmlns:ns2="aeea5e98-a214-4939-85d5-3658d3d98e39" xmlns:ns3="b8f4ebcf-8b25-49e2-96f9-0f16af038e33" targetNamespace="http://schemas.microsoft.com/office/2006/metadata/properties" ma:root="true" ma:fieldsID="e0c02910cd6ed68e0989f954283f3a12" ns2:_="" ns3:_="">
    <xsd:import namespace="aeea5e98-a214-4939-85d5-3658d3d98e39"/>
    <xsd:import namespace="b8f4ebcf-8b25-49e2-96f9-0f16af038e33"/>
    <xsd:element name="properties">
      <xsd:complexType>
        <xsd:sequence>
          <xsd:element name="documentManagement">
            <xsd:complexType>
              <xsd:all>
                <xsd:element ref="ns2:SharedWithUsers" minOccurs="0"/>
                <xsd:element ref="ns3:SharedWithDetails"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ea5e98-a214-4939-85d5-3658d3d98e3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8f4ebcf-8b25-49e2-96f9-0f16af038e33"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A7549F8-7143-40C0-A96C-6FA3F38B5F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ea5e98-a214-4939-85d5-3658d3d98e39"/>
    <ds:schemaRef ds:uri="b8f4ebcf-8b25-49e2-96f9-0f16af038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4A96AC-4278-465E-8297-83189FA29550}">
  <ds:schemaRefs>
    <ds:schemaRef ds:uri="http://schemas.microsoft.com/sharepoint/v3/contenttype/forms"/>
  </ds:schemaRefs>
</ds:datastoreItem>
</file>

<file path=customXml/itemProps3.xml><?xml version="1.0" encoding="utf-8"?>
<ds:datastoreItem xmlns:ds="http://schemas.openxmlformats.org/officeDocument/2006/customXml" ds:itemID="{EDB4BEEE-B43F-4B84-98B3-AB610D4493AE}">
  <ds:schemaRefs>
    <ds:schemaRef ds:uri="http://schemas.openxmlformats.org/package/2006/metadata/core-properties"/>
    <ds:schemaRef ds:uri="http://purl.org/dc/dcmitype/"/>
    <ds:schemaRef ds:uri="b8f4ebcf-8b25-49e2-96f9-0f16af038e33"/>
    <ds:schemaRef ds:uri="http://schemas.microsoft.com/office/2006/documentManagement/types"/>
    <ds:schemaRef ds:uri="http://purl.org/dc/terms/"/>
    <ds:schemaRef ds:uri="http://purl.org/dc/elements/1.1/"/>
    <ds:schemaRef ds:uri="http://schemas.microsoft.com/office/infopath/2007/PartnerControls"/>
    <ds:schemaRef ds:uri="aeea5e98-a214-4939-85d5-3658d3d98e39"/>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Geog%20PPT%20Template%20-%20Widescreen</Template>
  <TotalTime>10783</TotalTime>
  <Words>1780</Words>
  <Application>Microsoft Macintosh PowerPoint</Application>
  <PresentationFormat>Custom</PresentationFormat>
  <Paragraphs>109</Paragraphs>
  <Slides>16</Slides>
  <Notes>4</Notes>
  <HiddenSlides>0</HiddenSlides>
  <MMClips>2</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Mace</dc:creator>
  <cp:lastModifiedBy>Isabel Wood</cp:lastModifiedBy>
  <cp:revision>329</cp:revision>
  <cp:lastPrinted>2017-01-11T20:54:27Z</cp:lastPrinted>
  <dcterms:created xsi:type="dcterms:W3CDTF">2016-10-13T20:25:52Z</dcterms:created>
  <dcterms:modified xsi:type="dcterms:W3CDTF">2017-10-12T09:29:26Z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0x010100406FDBF19D94B24985655FDFE26550E2</vt:lpwstr>
  </property>
</Properties>
</file>