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handoutMasterIdLst>
    <p:handoutMasterId r:id="rId24"/>
  </p:handoutMasterIdLst>
  <p:sldIdLst>
    <p:sldId id="260" r:id="rId5"/>
    <p:sldId id="294" r:id="rId6"/>
    <p:sldId id="295" r:id="rId7"/>
    <p:sldId id="296" r:id="rId8"/>
    <p:sldId id="301" r:id="rId9"/>
    <p:sldId id="299" r:id="rId10"/>
    <p:sldId id="300" r:id="rId11"/>
    <p:sldId id="302" r:id="rId12"/>
    <p:sldId id="303" r:id="rId13"/>
    <p:sldId id="297" r:id="rId14"/>
    <p:sldId id="304" r:id="rId15"/>
    <p:sldId id="305" r:id="rId16"/>
    <p:sldId id="298" r:id="rId17"/>
    <p:sldId id="306" r:id="rId18"/>
    <p:sldId id="307" r:id="rId19"/>
    <p:sldId id="309" r:id="rId20"/>
    <p:sldId id="308" r:id="rId21"/>
    <p:sldId id="31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a:srgbClr val="CC0066"/>
    <a:srgbClr val="C4FC4D"/>
    <a:srgbClr val="000000"/>
    <a:srgbClr val="F81EA9"/>
    <a:srgbClr val="FD6131"/>
    <a:srgbClr val="1432CB"/>
    <a:srgbClr val="79A4DF"/>
    <a:srgbClr val="0000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5" autoAdjust="0"/>
    <p:restoredTop sz="88712" autoAdjust="0"/>
  </p:normalViewPr>
  <p:slideViewPr>
    <p:cSldViewPr snapToGrid="0">
      <p:cViewPr>
        <p:scale>
          <a:sx n="90" d="100"/>
          <a:sy n="90" d="100"/>
        </p:scale>
        <p:origin x="-312" y="-28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308"/>
    </p:cViewPr>
  </p:sorter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18A761-BBA7-4E07-8945-E8BE288BEE17}" type="datetimeFigureOut">
              <a:rPr lang="en-GB" smtClean="0"/>
              <a:t>26/10/17</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574A0B-5909-4D25-8853-12EA3B072A24}" type="slidenum">
              <a:rPr lang="en-GB" smtClean="0"/>
              <a:t>‹#›</a:t>
            </a:fld>
            <a:endParaRPr lang="en-GB"/>
          </a:p>
        </p:txBody>
      </p:sp>
    </p:spTree>
    <p:extLst>
      <p:ext uri="{BB962C8B-B14F-4D97-AF65-F5344CB8AC3E}">
        <p14:creationId xmlns:p14="http://schemas.microsoft.com/office/powerpoint/2010/main" val="554411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3AA0CD-C313-4030-AF84-2FAEC38854E2}" type="datetimeFigureOut">
              <a:rPr lang="en-US" smtClean="0"/>
              <a:t>26/10/17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F781E-829F-4185-8603-ED1FCD0F6D7B}" type="slidenum">
              <a:rPr lang="en-US" smtClean="0"/>
              <a:t>‹#›</a:t>
            </a:fld>
            <a:endParaRPr lang="en-US"/>
          </a:p>
        </p:txBody>
      </p:sp>
    </p:spTree>
    <p:extLst>
      <p:ext uri="{BB962C8B-B14F-4D97-AF65-F5344CB8AC3E}">
        <p14:creationId xmlns:p14="http://schemas.microsoft.com/office/powerpoint/2010/main" val="2807753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6F781E-829F-4185-8603-ED1FCD0F6D7B}" type="slidenum">
              <a:rPr lang="en-US" smtClean="0"/>
              <a:t>1</a:t>
            </a:fld>
            <a:endParaRPr lang="en-US"/>
          </a:p>
        </p:txBody>
      </p:sp>
    </p:spTree>
    <p:extLst>
      <p:ext uri="{BB962C8B-B14F-4D97-AF65-F5344CB8AC3E}">
        <p14:creationId xmlns:p14="http://schemas.microsoft.com/office/powerpoint/2010/main" val="132699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smtClean="0"/>
              <a:t>Spanish Civil War</a:t>
            </a:r>
          </a:p>
          <a:p>
            <a:pPr marL="171450" indent="-171450">
              <a:buFont typeface="Arial"/>
              <a:buChar char="•"/>
            </a:pPr>
            <a:r>
              <a:rPr lang="en-GB" b="0" u="none" dirty="0" smtClean="0"/>
              <a:t>1936</a:t>
            </a:r>
            <a:r>
              <a:rPr lang="en-GB" b="0" u="none" baseline="0" dirty="0" smtClean="0"/>
              <a:t> </a:t>
            </a:r>
            <a:r>
              <a:rPr lang="mr-IN" b="0" u="none" baseline="0" dirty="0" smtClean="0"/>
              <a:t>–</a:t>
            </a:r>
            <a:r>
              <a:rPr lang="en-GB" b="0" u="none" baseline="0" dirty="0" smtClean="0"/>
              <a:t> 1939 </a:t>
            </a:r>
          </a:p>
          <a:p>
            <a:pPr marL="171450" indent="-171450">
              <a:buFont typeface="Arial"/>
              <a:buChar char="•"/>
            </a:pPr>
            <a:r>
              <a:rPr lang="en-GB" b="0" u="none" baseline="0" dirty="0" smtClean="0"/>
              <a:t>Republicans were loyal to the democratic left  leaning urban Second Spanish Republic , who were in an alliance of convenience with the Anarchists. </a:t>
            </a:r>
          </a:p>
          <a:p>
            <a:pPr marL="171450" indent="-171450">
              <a:buFont typeface="Arial"/>
              <a:buChar char="•"/>
            </a:pPr>
            <a:r>
              <a:rPr lang="en-GB" b="0" u="none" baseline="0" dirty="0" smtClean="0"/>
              <a:t>The above fought against the Nationalists, an aristocratic conservative group led by Franco. (supported by the Catholics and Monarchists)</a:t>
            </a:r>
          </a:p>
          <a:p>
            <a:pPr marL="171450" indent="-171450">
              <a:buFont typeface="Arial"/>
              <a:buChar char="•"/>
            </a:pPr>
            <a:r>
              <a:rPr lang="en-GB" b="0" u="none" baseline="0" dirty="0" smtClean="0"/>
              <a:t>The Spanish Civil War was often portrayed as a war between democracy and fascism, but it was more about a leftist revolution and a rightist counter-revolution.</a:t>
            </a:r>
          </a:p>
          <a:p>
            <a:pPr marL="171450" indent="-171450">
              <a:buFont typeface="Arial"/>
              <a:buChar char="•"/>
            </a:pPr>
            <a:r>
              <a:rPr lang="en-GB" b="0" u="none" baseline="0" dirty="0" smtClean="0"/>
              <a:t>Essentially the Nationalists won</a:t>
            </a:r>
          </a:p>
          <a:p>
            <a:pPr marL="171450" indent="-171450">
              <a:buFont typeface="Arial"/>
              <a:buChar char="•"/>
            </a:pPr>
            <a:r>
              <a:rPr lang="en-GB" dirty="0" smtClean="0"/>
              <a:t>Franco ruled Spain fro 36</a:t>
            </a:r>
            <a:r>
              <a:rPr lang="en-GB" baseline="0" dirty="0" smtClean="0"/>
              <a:t> years from April </a:t>
            </a:r>
            <a:r>
              <a:rPr lang="en-GB" dirty="0" smtClean="0"/>
              <a:t>1939 </a:t>
            </a:r>
            <a:r>
              <a:rPr lang="mr-IN" dirty="0" smtClean="0"/>
              <a:t>–</a:t>
            </a:r>
            <a:r>
              <a:rPr lang="en-GB" dirty="0" smtClean="0"/>
              <a:t> November 1975 when</a:t>
            </a:r>
            <a:r>
              <a:rPr lang="en-GB" baseline="0" dirty="0" smtClean="0"/>
              <a:t> he died</a:t>
            </a:r>
          </a:p>
          <a:p>
            <a:pPr marL="171450" indent="-171450">
              <a:buFont typeface="Arial"/>
              <a:buChar char="•"/>
            </a:pPr>
            <a:r>
              <a:rPr lang="en-GB" baseline="0" dirty="0" smtClean="0"/>
              <a:t>The Nationalists received ammunitions and soldiers from Nazi Germany and Fascist Italy under Mussolini in 1915 </a:t>
            </a:r>
            <a:r>
              <a:rPr lang="mr-IN" baseline="0" dirty="0" smtClean="0"/>
              <a:t>–</a:t>
            </a:r>
            <a:r>
              <a:rPr lang="en-GB" baseline="0" dirty="0" smtClean="0"/>
              <a:t> 1943.</a:t>
            </a:r>
          </a:p>
          <a:p>
            <a:pPr marL="171450" indent="-171450">
              <a:buFont typeface="Arial"/>
              <a:buChar char="•"/>
            </a:pPr>
            <a:r>
              <a:rPr lang="en-GB" baseline="0" dirty="0" smtClean="0"/>
              <a:t>The Republican side received support from the Communist Soviet Union, and leftist Mexico</a:t>
            </a:r>
          </a:p>
          <a:p>
            <a:pPr marL="171450" indent="-171450">
              <a:buFont typeface="Arial"/>
              <a:buChar char="•"/>
            </a:pPr>
            <a:r>
              <a:rPr lang="en-GB" baseline="0" dirty="0" smtClean="0"/>
              <a:t>1937 aerial bombing of Guernica was ordered by Franco to Nazi Germany and Fascist Italy </a:t>
            </a:r>
          </a:p>
          <a:p>
            <a:pPr marL="171450" indent="-171450">
              <a:buFont typeface="Arial"/>
              <a:buChar char="•"/>
            </a:pPr>
            <a:r>
              <a:rPr lang="en-GB" baseline="0" dirty="0" smtClean="0"/>
              <a:t>Half a million people died in the Spanish Civil War </a:t>
            </a:r>
          </a:p>
          <a:p>
            <a:pPr marL="171450" indent="-171450">
              <a:buFont typeface="Arial"/>
              <a:buChar char="•"/>
            </a:pPr>
            <a:r>
              <a:rPr lang="en-GB" baseline="0" dirty="0" smtClean="0"/>
              <a:t>Franco ran the country under a military dictatorship and he claimed Spain was a totalitarian state</a:t>
            </a:r>
          </a:p>
          <a:p>
            <a:pPr marL="171450" indent="-171450">
              <a:buFont typeface="Arial"/>
              <a:buChar char="•"/>
            </a:pPr>
            <a:r>
              <a:rPr lang="en-GB" baseline="0" dirty="0" smtClean="0"/>
              <a:t>Forced labour, executions and concentration camps killed over 400,000 people</a:t>
            </a:r>
          </a:p>
          <a:p>
            <a:pPr marL="171450" indent="-171450">
              <a:buFont typeface="Arial"/>
              <a:buChar char="•"/>
            </a:pPr>
            <a:r>
              <a:rPr lang="en-GB" baseline="0" dirty="0" smtClean="0"/>
              <a:t>Franco did not help much during the WW2 they stayed neutral, but allowed Italy and Germany to use the ports and harbours</a:t>
            </a:r>
          </a:p>
          <a:p>
            <a:pPr marL="171450" indent="-171450">
              <a:buFont typeface="Arial"/>
              <a:buChar char="•"/>
            </a:pPr>
            <a:r>
              <a:rPr lang="en-GB" baseline="0" dirty="0" smtClean="0"/>
              <a:t>Spain was left isolated by the international community for 10 years after WW2 </a:t>
            </a:r>
          </a:p>
          <a:p>
            <a:pPr marL="171450" indent="-171450">
              <a:buFont typeface="Arial"/>
              <a:buChar char="•"/>
            </a:pPr>
            <a:r>
              <a:rPr lang="en-GB" baseline="0" dirty="0" smtClean="0"/>
              <a:t>During the cold war Franco was anti-Communist so he was asked to join NATO and he was assisted by the west</a:t>
            </a:r>
          </a:p>
          <a:p>
            <a:pPr marL="171450" indent="-171450">
              <a:buFont typeface="Arial"/>
              <a:buChar char="•"/>
            </a:pPr>
            <a:endParaRPr lang="en-GB" baseline="0" dirty="0" smtClean="0"/>
          </a:p>
          <a:p>
            <a:pPr marL="171450" indent="-171450">
              <a:buFont typeface="Arial"/>
              <a:buChar char="•"/>
            </a:pPr>
            <a:endParaRPr lang="en-GB" baseline="0" dirty="0" smtClean="0"/>
          </a:p>
          <a:p>
            <a:pPr marL="171450" indent="-171450">
              <a:buFont typeface="Arial"/>
              <a:buChar char="•"/>
            </a:pP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76F781E-829F-4185-8603-ED1FCD0F6D7B}" type="slidenum">
              <a:rPr lang="en-US" smtClean="0"/>
              <a:t>2</a:t>
            </a:fld>
            <a:endParaRPr lang="en-US"/>
          </a:p>
        </p:txBody>
      </p:sp>
    </p:spTree>
    <p:extLst>
      <p:ext uri="{BB962C8B-B14F-4D97-AF65-F5344CB8AC3E}">
        <p14:creationId xmlns:p14="http://schemas.microsoft.com/office/powerpoint/2010/main" val="167087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Like </a:t>
            </a:r>
            <a:r>
              <a:rPr lang="en-GB" dirty="0" err="1" smtClean="0"/>
              <a:t>oxbridge</a:t>
            </a:r>
            <a:r>
              <a:rPr lang="en-GB" dirty="0" smtClean="0"/>
              <a:t> in </a:t>
            </a:r>
            <a:r>
              <a:rPr lang="en-GB" dirty="0" err="1" smtClean="0"/>
              <a:t>spain</a:t>
            </a:r>
            <a:r>
              <a:rPr lang="en-GB" dirty="0" smtClean="0"/>
              <a:t> </a:t>
            </a:r>
            <a:endParaRPr lang="en-GB" dirty="0"/>
          </a:p>
        </p:txBody>
      </p:sp>
      <p:sp>
        <p:nvSpPr>
          <p:cNvPr id="4" name="Slide Number Placeholder 3"/>
          <p:cNvSpPr>
            <a:spLocks noGrp="1"/>
          </p:cNvSpPr>
          <p:nvPr>
            <p:ph type="sldNum" sz="quarter" idx="10"/>
          </p:nvPr>
        </p:nvSpPr>
        <p:spPr/>
        <p:txBody>
          <a:bodyPr/>
          <a:lstStyle/>
          <a:p>
            <a:fld id="{976F781E-829F-4185-8603-ED1FCD0F6D7B}" type="slidenum">
              <a:rPr lang="en-US" smtClean="0"/>
              <a:t>3</a:t>
            </a:fld>
            <a:endParaRPr lang="en-US"/>
          </a:p>
        </p:txBody>
      </p:sp>
    </p:spTree>
    <p:extLst>
      <p:ext uri="{BB962C8B-B14F-4D97-AF65-F5344CB8AC3E}">
        <p14:creationId xmlns:p14="http://schemas.microsoft.com/office/powerpoint/2010/main" val="2374868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dirty="0" smtClean="0"/>
              <a:t>Dali’s father showed him pictures</a:t>
            </a:r>
            <a:r>
              <a:rPr lang="en-GB" baseline="0" dirty="0" smtClean="0"/>
              <a:t> of </a:t>
            </a:r>
            <a:r>
              <a:rPr lang="en-GB" baseline="0" dirty="0" err="1" smtClean="0"/>
              <a:t>unreated</a:t>
            </a:r>
            <a:r>
              <a:rPr lang="en-GB" baseline="0" dirty="0" smtClean="0"/>
              <a:t> sexually transmitted diseases so he was traumatised and much of this came out in his art. </a:t>
            </a:r>
          </a:p>
          <a:p>
            <a:pPr marL="171450" indent="-171450">
              <a:buFont typeface="Arial"/>
              <a:buChar char="•"/>
            </a:pPr>
            <a:r>
              <a:rPr lang="en-GB" baseline="0" dirty="0" smtClean="0"/>
              <a:t>He is said to have never had sex because of his fear of touching other people, but would watch Gala have sex with other people and they would throw large orgies at their house. </a:t>
            </a:r>
          </a:p>
          <a:p>
            <a:pPr marL="171450" indent="-171450">
              <a:buFont typeface="Arial"/>
              <a:buChar char="•"/>
            </a:pPr>
            <a:r>
              <a:rPr lang="en-GB" baseline="0" dirty="0" smtClean="0"/>
              <a:t>Dali was banned from visiting Gala in their last years and she rejected him, which broke his heart. </a:t>
            </a:r>
          </a:p>
          <a:p>
            <a:pPr marL="171450" indent="-171450">
              <a:buFont typeface="Arial"/>
              <a:buChar char="•"/>
            </a:pP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76F781E-829F-4185-8603-ED1FCD0F6D7B}" type="slidenum">
              <a:rPr lang="en-US" smtClean="0"/>
              <a:t>4</a:t>
            </a:fld>
            <a:endParaRPr lang="en-US"/>
          </a:p>
        </p:txBody>
      </p:sp>
    </p:spTree>
    <p:extLst>
      <p:ext uri="{BB962C8B-B14F-4D97-AF65-F5344CB8AC3E}">
        <p14:creationId xmlns:p14="http://schemas.microsoft.com/office/powerpoint/2010/main" val="1430366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6F781E-829F-4185-8603-ED1FCD0F6D7B}" type="slidenum">
              <a:rPr lang="en-US" smtClean="0"/>
              <a:t>8</a:t>
            </a:fld>
            <a:endParaRPr lang="en-US"/>
          </a:p>
        </p:txBody>
      </p:sp>
    </p:spTree>
    <p:extLst>
      <p:ext uri="{BB962C8B-B14F-4D97-AF65-F5344CB8AC3E}">
        <p14:creationId xmlns:p14="http://schemas.microsoft.com/office/powerpoint/2010/main" val="1164311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26/10/17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416191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26/10/17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795762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6E9C4CF-7D23-4C9E-AEE9-E4AD57DDE3C0}" type="datetimeFigureOut">
              <a:rPr lang="en-GB" smtClean="0"/>
              <a:t>26/10/17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3469583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E9C4CF-7D23-4C9E-AEE9-E4AD57DDE3C0}" type="datetimeFigureOut">
              <a:rPr lang="en-GB" smtClean="0"/>
              <a:t>26/10/17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4183824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E9C4CF-7D23-4C9E-AEE9-E4AD57DDE3C0}" type="datetimeFigureOut">
              <a:rPr lang="en-GB" smtClean="0"/>
              <a:t>26/10/17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6586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E9C4CF-7D23-4C9E-AEE9-E4AD57DDE3C0}" type="datetimeFigureOut">
              <a:rPr lang="en-GB" smtClean="0"/>
              <a:t>26/10/17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20602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9C4CF-7D23-4C9E-AEE9-E4AD57DDE3C0}" type="datetimeFigureOut">
              <a:rPr lang="en-GB" smtClean="0"/>
              <a:t>26/10/17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209848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9C4CF-7D23-4C9E-AEE9-E4AD57DDE3C0}" type="datetimeFigureOut">
              <a:rPr lang="en-GB" smtClean="0"/>
              <a:t>26/10/17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778298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9C4CF-7D23-4C9E-AEE9-E4AD57DDE3C0}" type="datetimeFigureOut">
              <a:rPr lang="en-GB" smtClean="0"/>
              <a:t>26/10/17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068724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26/10/17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332361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9C4CF-7D23-4C9E-AEE9-E4AD57DDE3C0}" type="datetimeFigureOut">
              <a:rPr lang="en-GB" smtClean="0"/>
              <a:t>26/10/17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1ABC9-D050-41AD-8109-8ED6D9AE9755}" type="slidenum">
              <a:rPr lang="en-GB" smtClean="0"/>
              <a:t>‹#›</a:t>
            </a:fld>
            <a:endParaRPr lang="en-GB"/>
          </a:p>
        </p:txBody>
      </p:sp>
    </p:spTree>
    <p:extLst>
      <p:ext uri="{BB962C8B-B14F-4D97-AF65-F5344CB8AC3E}">
        <p14:creationId xmlns:p14="http://schemas.microsoft.com/office/powerpoint/2010/main" val="16058080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1000"/>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9C4CF-7D23-4C9E-AEE9-E4AD57DDE3C0}" type="datetimeFigureOut">
              <a:rPr lang="en-GB" smtClean="0"/>
              <a:t>26/10/17</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71ABC9-D050-41AD-8109-8ED6D9AE9755}" type="slidenum">
              <a:rPr lang="en-GB" smtClean="0"/>
              <a:t>‹#›</a:t>
            </a:fld>
            <a:endParaRPr lang="en-GB"/>
          </a:p>
        </p:txBody>
      </p:sp>
      <p:sp>
        <p:nvSpPr>
          <p:cNvPr id="10" name="TextBox 9"/>
          <p:cNvSpPr txBox="1"/>
          <p:nvPr userDrawn="1"/>
        </p:nvSpPr>
        <p:spPr>
          <a:xfrm>
            <a:off x="0" y="0"/>
            <a:ext cx="12192000" cy="523220"/>
          </a:xfrm>
          <a:prstGeom prst="rect">
            <a:avLst/>
          </a:prstGeom>
          <a:noFill/>
        </p:spPr>
        <p:txBody>
          <a:bodyPr wrap="square" rtlCol="0">
            <a:spAutoFit/>
          </a:bodyPr>
          <a:lstStyle/>
          <a:p>
            <a:r>
              <a:rPr lang="en-GB" sz="1400" b="1"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Date:</a:t>
            </a:r>
            <a:r>
              <a:rPr lang="en-GB" sz="1400" b="1" baseline="0"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fld id="{5107A45F-A242-41DF-9C6C-F0DF118758FE}" type="datetime4">
              <a:rPr lang="en-GB" sz="1400" baseline="0" smtClean="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October 26, 2017</a:t>
            </a:fld>
            <a:r>
              <a:rPr lang="en-GB" sz="1400" baseline="0" dirty="0">
                <a:solidFill>
                  <a:schemeClr val="tx1"/>
                </a:solidFill>
                <a:effectLst>
                  <a:outerShdw blurRad="38100" dist="38100" dir="2700000" algn="tl">
                    <a:srgbClr val="000000">
                      <a:alpha val="43137"/>
                    </a:srgbClr>
                  </a:outerShdw>
                </a:effectLst>
                <a:latin typeface="Tahoma" pitchFamily="34" charset="0"/>
                <a:ea typeface="Tahoma" pitchFamily="34" charset="0"/>
                <a:cs typeface="Tahoma" pitchFamily="34" charset="0"/>
              </a:rPr>
              <a:t>	</a:t>
            </a:r>
          </a:p>
          <a:p>
            <a:r>
              <a:rPr lang="en-GB" sz="1400" b="1" baseline="0" dirty="0" smtClean="0">
                <a:solidFill>
                  <a:srgbClr val="00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LO:</a:t>
            </a:r>
            <a:r>
              <a:rPr lang="en-GB" sz="1400" b="1" dirty="0" smtClean="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Who were Lorca, </a:t>
            </a:r>
            <a:r>
              <a:rPr lang="en-GB" sz="1400" b="1" dirty="0" err="1" smtClean="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Dalí</a:t>
            </a:r>
            <a:r>
              <a:rPr lang="en-GB" sz="1400" b="1" dirty="0" smtClean="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and Buñuel?</a:t>
            </a:r>
            <a:endParaRPr lang="en-GB" sz="1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4780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gif"/><Relationship Id="rId5" Type="http://schemas.openxmlformats.org/officeDocument/2006/relationships/image" Target="../media/image4.jpeg"/><Relationship Id="rId6" Type="http://schemas.openxmlformats.org/officeDocument/2006/relationships/image" Target="../media/image5.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g"/><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eg"/><Relationship Id="rId5" Type="http://schemas.openxmlformats.org/officeDocument/2006/relationships/image" Target="../media/image13.jpg"/><Relationship Id="rId6" Type="http://schemas.openxmlformats.org/officeDocument/2006/relationships/image" Target="../media/image14.jpg"/><Relationship Id="rId7" Type="http://schemas.openxmlformats.org/officeDocument/2006/relationships/image" Target="../media/image15.jpg"/><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g"/><Relationship Id="rId5" Type="http://schemas.openxmlformats.org/officeDocument/2006/relationships/image" Target="../media/image19.jpeg"/><Relationship Id="rId6"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5" Type="http://schemas.openxmlformats.org/officeDocument/2006/relationships/image" Target="../media/image23.jpg"/><Relationship Id="rId6" Type="http://schemas.openxmlformats.org/officeDocument/2006/relationships/image" Target="../media/image24.jpeg"/><Relationship Id="rId7" Type="http://schemas.openxmlformats.org/officeDocument/2006/relationships/image" Target="../media/image25.jpg"/><Relationship Id="rId8" Type="http://schemas.openxmlformats.org/officeDocument/2006/relationships/image" Target="../media/image26.jp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youtube.com/watch?v=mOOUzZSorwc" TargetMode="External"/><Relationship Id="rId3"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30.jpg"/><Relationship Id="rId5" Type="http://schemas.openxmlformats.org/officeDocument/2006/relationships/image" Target="../media/image31.jpeg"/><Relationship Id="rId1" Type="http://schemas.openxmlformats.org/officeDocument/2006/relationships/slideLayout" Target="../slideLayouts/slideLayout7.xml"/><Relationship Id="rId2" Type="http://schemas.openxmlformats.org/officeDocument/2006/relationships/image" Target="../media/image2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jpeg"/><Relationship Id="rId1" Type="http://schemas.openxmlformats.org/officeDocument/2006/relationships/slideLayout" Target="../slideLayouts/slideLayout7.xml"/><Relationship Id="rId2" Type="http://schemas.openxmlformats.org/officeDocument/2006/relationships/image" Target="../media/image3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jp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g"/><Relationship Id="rId1" Type="http://schemas.openxmlformats.org/officeDocument/2006/relationships/slideLayout" Target="../slideLayouts/slideLayout7.xml"/><Relationship Id="rId2"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tonoticia_20150413214731_8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8872" y="1921050"/>
            <a:ext cx="5341880" cy="32919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174355" y="502789"/>
            <a:ext cx="11795881" cy="1107996"/>
          </a:xfrm>
          <a:prstGeom prst="rect">
            <a:avLst/>
          </a:prstGeom>
          <a:solidFill>
            <a:schemeClr val="bg1">
              <a:alpha val="70000"/>
            </a:schemeClr>
          </a:solidFill>
          <a:effectLst>
            <a:outerShdw blurRad="50800" dist="38100" dir="2700000" algn="tl" rotWithShape="0">
              <a:prstClr val="black">
                <a:alpha val="40000"/>
              </a:prstClr>
            </a:outerShdw>
            <a:reflection blurRad="6350" stA="50000" endA="275" endPos="40000" dist="101600" dir="5400000" sy="-100000" algn="bl" rotWithShape="0"/>
            <a:softEdge rad="127000"/>
          </a:effectLst>
        </p:spPr>
        <p:txBody>
          <a:bodyPr wrap="square" rtlCol="0">
            <a:spAutoFit/>
          </a:bodyPr>
          <a:lstStyle/>
          <a:p>
            <a:pPr defTabSz="863600"/>
            <a:r>
              <a:rPr lang="en-GB" sz="6600" b="1" dirty="0" smtClean="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Lorca</a:t>
            </a:r>
            <a:r>
              <a:rPr lang="en-GB" sz="6600" b="1" dirty="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 </a:t>
            </a:r>
            <a:r>
              <a:rPr lang="en-GB" sz="6600" b="1" dirty="0" err="1">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Dalí</a:t>
            </a:r>
            <a:r>
              <a:rPr lang="en-GB" sz="6600" b="1" dirty="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 </a:t>
            </a:r>
            <a:r>
              <a:rPr lang="en-GB" sz="6600" b="1" dirty="0" smtClean="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rPr>
              <a:t>Buñuel</a:t>
            </a:r>
            <a:endParaRPr lang="en-GB" sz="6600" b="1" dirty="0">
              <a:solidFill>
                <a:sysClr val="windowText" lastClr="000000"/>
              </a:solidFill>
              <a:effectLst>
                <a:glow rad="63500">
                  <a:schemeClr val="bg1">
                    <a:alpha val="40000"/>
                  </a:schemeClr>
                </a:glow>
                <a:outerShdw blurRad="50800" dist="38100" dir="5400000" algn="t" rotWithShape="0">
                  <a:schemeClr val="accent1">
                    <a:alpha val="40000"/>
                  </a:scheme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p:nvPr/>
        </p:nvSpPr>
        <p:spPr>
          <a:xfrm>
            <a:off x="164192" y="5595385"/>
            <a:ext cx="11621408" cy="461665"/>
          </a:xfrm>
          <a:prstGeom prst="rect">
            <a:avLst/>
          </a:prstGeom>
          <a:solidFill>
            <a:srgbClr val="CC0066"/>
          </a:solidFill>
        </p:spPr>
        <p:txBody>
          <a:bodyPr wrap="square" rtlCol="0">
            <a:spAutoFit/>
          </a:bodyPr>
          <a:lstStyle/>
          <a:p>
            <a:r>
              <a:rPr lang="en-GB"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LO: </a:t>
            </a:r>
            <a:r>
              <a:rPr lang="en-GB" sz="24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Who were Lorca, </a:t>
            </a:r>
            <a:r>
              <a:rPr lang="en-GB" sz="2400" b="1" dirty="0" err="1"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Dalí</a:t>
            </a:r>
            <a:r>
              <a:rPr lang="en-GB" sz="24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and Buñuel?</a:t>
            </a:r>
            <a:endParaRPr lang="en-GB"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134720" y="6092324"/>
            <a:ext cx="11659112" cy="461665"/>
          </a:xfrm>
          <a:prstGeom prst="rect">
            <a:avLst/>
          </a:prstGeom>
          <a:solidFill>
            <a:schemeClr val="bg1"/>
          </a:solidFill>
        </p:spPr>
        <p:txBody>
          <a:bodyPr wrap="square" rtlCol="0">
            <a:spAutoFit/>
          </a:bodyPr>
          <a:lstStyle/>
          <a:p>
            <a:r>
              <a:rPr lang="en-GB" sz="2400" b="1" dirty="0" smtClean="0">
                <a:solidFill>
                  <a:srgbClr val="CC0066"/>
                </a:solidFill>
                <a:latin typeface="Tahoma" panose="020B0604030504040204" pitchFamily="34" charset="0"/>
                <a:ea typeface="Tahoma" panose="020B0604030504040204" pitchFamily="34" charset="0"/>
                <a:cs typeface="Tahoma" panose="020B0604030504040204" pitchFamily="34" charset="0"/>
              </a:rPr>
              <a:t>Why? They were ‘</a:t>
            </a:r>
            <a:r>
              <a:rPr lang="en-GB" sz="2400" b="1" dirty="0" err="1" smtClean="0">
                <a:solidFill>
                  <a:srgbClr val="CC0066"/>
                </a:solidFill>
                <a:latin typeface="Tahoma" panose="020B0604030504040204" pitchFamily="34" charset="0"/>
                <a:ea typeface="Tahoma" panose="020B0604030504040204" pitchFamily="34" charset="0"/>
                <a:cs typeface="Tahoma" panose="020B0604030504040204" pitchFamily="34" charset="0"/>
              </a:rPr>
              <a:t>muy</a:t>
            </a:r>
            <a:r>
              <a:rPr lang="en-GB" sz="2400" b="1" dirty="0" smtClean="0">
                <a:solidFill>
                  <a:srgbClr val="CC0066"/>
                </a:solidFill>
                <a:latin typeface="Tahoma" panose="020B0604030504040204" pitchFamily="34" charset="0"/>
                <a:ea typeface="Tahoma" panose="020B0604030504040204" pitchFamily="34" charset="0"/>
                <a:cs typeface="Tahoma" panose="020B0604030504040204" pitchFamily="34" charset="0"/>
              </a:rPr>
              <a:t> </a:t>
            </a:r>
            <a:r>
              <a:rPr lang="en-GB" sz="2400" b="1" dirty="0" err="1" smtClean="0">
                <a:solidFill>
                  <a:srgbClr val="CC0066"/>
                </a:solidFill>
                <a:latin typeface="Tahoma" panose="020B0604030504040204" pitchFamily="34" charset="0"/>
                <a:ea typeface="Tahoma" panose="020B0604030504040204" pitchFamily="34" charset="0"/>
                <a:cs typeface="Tahoma" panose="020B0604030504040204" pitchFamily="34" charset="0"/>
              </a:rPr>
              <a:t>amigitos</a:t>
            </a:r>
            <a:r>
              <a:rPr lang="en-GB" sz="2400" b="1" dirty="0" smtClean="0">
                <a:solidFill>
                  <a:srgbClr val="CC0066"/>
                </a:solidFill>
                <a:latin typeface="Tahoma" panose="020B0604030504040204" pitchFamily="34" charset="0"/>
                <a:ea typeface="Tahoma" panose="020B0604030504040204" pitchFamily="34" charset="0"/>
                <a:cs typeface="Tahoma" panose="020B0604030504040204" pitchFamily="34" charset="0"/>
              </a:rPr>
              <a:t>’</a:t>
            </a:r>
            <a:endParaRPr lang="en-GB" sz="2400" b="1" dirty="0">
              <a:solidFill>
                <a:srgbClr val="CC0066"/>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674930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924" y="673347"/>
            <a:ext cx="11543676" cy="6001643"/>
          </a:xfrm>
          <a:prstGeom prst="rect">
            <a:avLst/>
          </a:prstGeom>
          <a:solidFill>
            <a:schemeClr val="accent4">
              <a:lumMod val="20000"/>
              <a:lumOff val="80000"/>
            </a:schemeClr>
          </a:solidFill>
          <a:ln>
            <a:solidFill>
              <a:schemeClr val="tx1"/>
            </a:solidFill>
          </a:ln>
        </p:spPr>
        <p:txBody>
          <a:bodyPr wrap="square" rtlCol="0">
            <a:spAutoFit/>
          </a:bodyPr>
          <a:lstStyle/>
          <a:p>
            <a:r>
              <a:rPr lang="en-GB" sz="4400" b="1" u="sng" dirty="0" smtClean="0"/>
              <a:t>Lorca</a:t>
            </a:r>
            <a:r>
              <a:rPr lang="en-GB" sz="4400" b="1" u="sng" dirty="0"/>
              <a:t>, </a:t>
            </a:r>
            <a:r>
              <a:rPr lang="en-GB" sz="4400" b="1" u="sng" dirty="0" smtClean="0"/>
              <a:t>Buñuel and </a:t>
            </a:r>
            <a:r>
              <a:rPr lang="en-GB" sz="4400" b="1" u="sng" dirty="0" err="1" smtClean="0"/>
              <a:t>Dalí</a:t>
            </a:r>
            <a:endParaRPr lang="en-GB" sz="4400" b="1" u="sng" dirty="0"/>
          </a:p>
          <a:p>
            <a:pPr marL="457200" indent="-457200">
              <a:buFont typeface="Arial"/>
              <a:buChar char="•"/>
            </a:pPr>
            <a:r>
              <a:rPr lang="en-GB" sz="2800" b="1" dirty="0" smtClean="0"/>
              <a:t>Federico </a:t>
            </a:r>
            <a:r>
              <a:rPr lang="en-GB" sz="2800" b="1" dirty="0" err="1" smtClean="0"/>
              <a:t>García</a:t>
            </a:r>
            <a:r>
              <a:rPr lang="en-GB" sz="2800" b="1" dirty="0" smtClean="0"/>
              <a:t> Lorca: </a:t>
            </a:r>
            <a:r>
              <a:rPr lang="en-GB" sz="2800" dirty="0" smtClean="0"/>
              <a:t>5</a:t>
            </a:r>
            <a:r>
              <a:rPr lang="en-GB" sz="2800" baseline="30000" dirty="0" smtClean="0"/>
              <a:t>th</a:t>
            </a:r>
            <a:r>
              <a:rPr lang="en-GB" sz="2800" dirty="0" smtClean="0"/>
              <a:t> June 1898 </a:t>
            </a:r>
            <a:r>
              <a:rPr lang="mr-IN" sz="2800" dirty="0" smtClean="0"/>
              <a:t>–</a:t>
            </a:r>
            <a:r>
              <a:rPr lang="en-GB" sz="2800" dirty="0" smtClean="0"/>
              <a:t> 19</a:t>
            </a:r>
            <a:r>
              <a:rPr lang="en-GB" sz="2800" baseline="30000" dirty="0" smtClean="0"/>
              <a:t>th</a:t>
            </a:r>
            <a:r>
              <a:rPr lang="en-GB" sz="2800" dirty="0" smtClean="0"/>
              <a:t> August 1936 assassinated by the Spanish Nationalist fascist regimen at the beginning of the Spanish Civil War (1936 - 1939) aged: 38 for being homosexual and a socialist, his body was never found. From </a:t>
            </a:r>
            <a:r>
              <a:rPr lang="en-GB" sz="2800" dirty="0" err="1" smtClean="0"/>
              <a:t>Fuente</a:t>
            </a:r>
            <a:r>
              <a:rPr lang="en-GB" sz="2800" dirty="0" smtClean="0"/>
              <a:t> Vaqueros, Granada, </a:t>
            </a:r>
            <a:r>
              <a:rPr lang="en-GB" sz="2800" dirty="0" err="1" smtClean="0"/>
              <a:t>Andalucia</a:t>
            </a:r>
            <a:r>
              <a:rPr lang="en-GB" sz="2800" dirty="0" smtClean="0"/>
              <a:t>, Poet, playwright and theatre director. </a:t>
            </a:r>
          </a:p>
          <a:p>
            <a:endParaRPr lang="en-GB" sz="2800" dirty="0" smtClean="0"/>
          </a:p>
          <a:p>
            <a:pPr marL="457200" indent="-457200">
              <a:buFont typeface="Arial"/>
              <a:buChar char="•"/>
            </a:pPr>
            <a:r>
              <a:rPr lang="en-GB" sz="2800" b="1" dirty="0" smtClean="0"/>
              <a:t>Luis Buñuel: </a:t>
            </a:r>
            <a:r>
              <a:rPr lang="en-GB" sz="2800" dirty="0" smtClean="0"/>
              <a:t>22</a:t>
            </a:r>
            <a:r>
              <a:rPr lang="en-GB" sz="2800" baseline="30000" dirty="0" smtClean="0"/>
              <a:t>nd</a:t>
            </a:r>
            <a:r>
              <a:rPr lang="en-GB" sz="2800" dirty="0" smtClean="0"/>
              <a:t> February 1900 </a:t>
            </a:r>
            <a:r>
              <a:rPr lang="mr-IN" sz="2800" dirty="0" smtClean="0"/>
              <a:t>–</a:t>
            </a:r>
            <a:r>
              <a:rPr lang="en-GB" sz="2800" dirty="0" smtClean="0"/>
              <a:t> 29</a:t>
            </a:r>
            <a:r>
              <a:rPr lang="en-GB" sz="2800" baseline="30000" dirty="0" smtClean="0"/>
              <a:t>th</a:t>
            </a:r>
            <a:r>
              <a:rPr lang="en-GB" sz="2800" dirty="0" smtClean="0"/>
              <a:t> July 1983 died aged 83. Film director.</a:t>
            </a:r>
          </a:p>
          <a:p>
            <a:pPr marL="457200" indent="-457200">
              <a:buFont typeface="Arial"/>
              <a:buChar char="•"/>
            </a:pPr>
            <a:endParaRPr lang="en-GB" sz="2800" dirty="0" smtClean="0"/>
          </a:p>
          <a:p>
            <a:pPr marL="457200" indent="-457200">
              <a:buFont typeface="Arial"/>
              <a:buChar char="•"/>
            </a:pPr>
            <a:r>
              <a:rPr lang="en-GB" sz="2800" b="1" dirty="0"/>
              <a:t>Salvador </a:t>
            </a:r>
            <a:r>
              <a:rPr lang="en-GB" sz="2800" b="1" dirty="0" err="1"/>
              <a:t>Dalí</a:t>
            </a:r>
            <a:r>
              <a:rPr lang="en-GB" sz="2800" b="1" dirty="0"/>
              <a:t>: </a:t>
            </a:r>
            <a:r>
              <a:rPr lang="en-GB" sz="2800" dirty="0"/>
              <a:t>11</a:t>
            </a:r>
            <a:r>
              <a:rPr lang="en-GB" sz="2800" baseline="30000" dirty="0"/>
              <a:t>th</a:t>
            </a:r>
            <a:r>
              <a:rPr lang="en-GB" sz="2800" dirty="0"/>
              <a:t> May 1904 - 23</a:t>
            </a:r>
            <a:r>
              <a:rPr lang="en-GB" sz="2800" baseline="30000" dirty="0"/>
              <a:t>rd</a:t>
            </a:r>
            <a:r>
              <a:rPr lang="en-GB" sz="2800" dirty="0"/>
              <a:t> January 1989 died aged </a:t>
            </a:r>
            <a:r>
              <a:rPr lang="en-GB" sz="2800" dirty="0" smtClean="0"/>
              <a:t>84. </a:t>
            </a:r>
            <a:r>
              <a:rPr lang="en-GB" sz="2800" dirty="0"/>
              <a:t>From, </a:t>
            </a:r>
            <a:r>
              <a:rPr lang="en-GB" sz="2800" dirty="0" err="1"/>
              <a:t>Figueres</a:t>
            </a:r>
            <a:r>
              <a:rPr lang="en-GB" sz="2800" dirty="0"/>
              <a:t>, </a:t>
            </a:r>
            <a:r>
              <a:rPr lang="en-GB" sz="2800" dirty="0" smtClean="0"/>
              <a:t>Catalonia</a:t>
            </a:r>
            <a:r>
              <a:rPr lang="en-GB" sz="2800" dirty="0"/>
              <a:t>, Spain</a:t>
            </a:r>
            <a:r>
              <a:rPr lang="en-GB" sz="2800" dirty="0" smtClean="0"/>
              <a:t>. Surrealist artist.</a:t>
            </a:r>
            <a:endParaRPr lang="en-GB" sz="2800" dirty="0"/>
          </a:p>
          <a:p>
            <a:pPr marL="457200" indent="-457200">
              <a:buFont typeface="Arial"/>
              <a:buChar char="•"/>
            </a:pPr>
            <a:endParaRPr lang="en-GB" sz="3200" dirty="0"/>
          </a:p>
        </p:txBody>
      </p:sp>
    </p:spTree>
    <p:extLst>
      <p:ext uri="{BB962C8B-B14F-4D97-AF65-F5344CB8AC3E}">
        <p14:creationId xmlns:p14="http://schemas.microsoft.com/office/powerpoint/2010/main" val="772719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176" y="505582"/>
            <a:ext cx="7072686" cy="2492990"/>
          </a:xfrm>
          <a:prstGeom prst="rect">
            <a:avLst/>
          </a:prstGeom>
          <a:solidFill>
            <a:schemeClr val="accent4">
              <a:lumMod val="20000"/>
              <a:lumOff val="80000"/>
            </a:schemeClr>
          </a:solidFill>
          <a:ln>
            <a:solidFill>
              <a:schemeClr val="tx1"/>
            </a:solidFill>
          </a:ln>
        </p:spPr>
        <p:txBody>
          <a:bodyPr wrap="square" rtlCol="0">
            <a:spAutoFit/>
          </a:bodyPr>
          <a:lstStyle/>
          <a:p>
            <a:r>
              <a:rPr lang="en-GB" sz="3600" b="1" u="sng" dirty="0" err="1" smtClean="0"/>
              <a:t>Residencia</a:t>
            </a:r>
            <a:r>
              <a:rPr lang="en-GB" sz="3600" b="1" u="sng" dirty="0" smtClean="0"/>
              <a:t> de </a:t>
            </a:r>
            <a:r>
              <a:rPr lang="en-GB" sz="3600" b="1" u="sng" dirty="0" err="1" smtClean="0"/>
              <a:t>Estudantes</a:t>
            </a:r>
            <a:r>
              <a:rPr lang="en-GB" sz="3600" b="1" u="sng" dirty="0" smtClean="0"/>
              <a:t>, Madrid</a:t>
            </a:r>
          </a:p>
          <a:p>
            <a:r>
              <a:rPr lang="en-GB" sz="3600" b="1" u="sng" dirty="0" smtClean="0"/>
              <a:t>“La </a:t>
            </a:r>
            <a:r>
              <a:rPr lang="en-GB" sz="3600" b="1" u="sng" dirty="0" err="1" smtClean="0"/>
              <a:t>Generacion</a:t>
            </a:r>
            <a:r>
              <a:rPr lang="en-GB" sz="3600" b="1" u="sng" dirty="0" smtClean="0"/>
              <a:t> del 27”</a:t>
            </a:r>
            <a:endParaRPr lang="en-GB" sz="3600" b="1" u="sng" dirty="0"/>
          </a:p>
          <a:p>
            <a:pPr marL="457200" indent="-457200">
              <a:buFont typeface="Arial"/>
              <a:buChar char="•"/>
            </a:pPr>
            <a:r>
              <a:rPr lang="en-GB" sz="2800" dirty="0" smtClean="0"/>
              <a:t>Dali joined in 1922</a:t>
            </a:r>
          </a:p>
          <a:p>
            <a:pPr marL="457200" indent="-457200">
              <a:buFont typeface="Arial"/>
              <a:buChar char="•"/>
            </a:pPr>
            <a:r>
              <a:rPr lang="en-GB" sz="2800" dirty="0" smtClean="0"/>
              <a:t>Lorca joined in 1919</a:t>
            </a:r>
          </a:p>
          <a:p>
            <a:pPr marL="457200" indent="-457200">
              <a:buFont typeface="Arial"/>
              <a:buChar char="•"/>
            </a:pPr>
            <a:r>
              <a:rPr lang="en-GB" sz="2800" dirty="0" smtClean="0"/>
              <a:t>Buñuel joined in 1917</a:t>
            </a:r>
          </a:p>
        </p:txBody>
      </p:sp>
      <p:pic>
        <p:nvPicPr>
          <p:cNvPr id="5" name="Picture 4" descr="3f2e0223e8ef10a4b7e85977ed1ddb2e--dali-lui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11" y="3271607"/>
            <a:ext cx="3521821" cy="3521821"/>
          </a:xfrm>
          <a:prstGeom prst="rect">
            <a:avLst/>
          </a:prstGeom>
        </p:spPr>
      </p:pic>
      <p:pic>
        <p:nvPicPr>
          <p:cNvPr id="6" name="Picture 5" descr="dali  buñuel lorca.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4419" y="3120942"/>
            <a:ext cx="4314932" cy="3522189"/>
          </a:xfrm>
          <a:prstGeom prst="rect">
            <a:avLst/>
          </a:prstGeom>
        </p:spPr>
      </p:pic>
      <p:pic>
        <p:nvPicPr>
          <p:cNvPr id="7" name="Picture 6" descr="download (2).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5920" y="0"/>
            <a:ext cx="4606080" cy="2303040"/>
          </a:xfrm>
          <a:prstGeom prst="rect">
            <a:avLst/>
          </a:prstGeom>
        </p:spPr>
      </p:pic>
      <p:pic>
        <p:nvPicPr>
          <p:cNvPr id="8" name="Picture 7" descr="download (1).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18129" y="3702082"/>
            <a:ext cx="3492865" cy="2582847"/>
          </a:xfrm>
          <a:prstGeom prst="rect">
            <a:avLst/>
          </a:prstGeom>
        </p:spPr>
      </p:pic>
    </p:spTree>
    <p:extLst>
      <p:ext uri="{BB962C8B-B14F-4D97-AF65-F5344CB8AC3E}">
        <p14:creationId xmlns:p14="http://schemas.microsoft.com/office/powerpoint/2010/main" val="269489817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555640"/>
          </a:xfrm>
          <a:prstGeom prst="rect">
            <a:avLst/>
          </a:prstGeom>
          <a:solidFill>
            <a:schemeClr val="accent4">
              <a:lumMod val="20000"/>
              <a:lumOff val="80000"/>
            </a:schemeClr>
          </a:solidFill>
          <a:ln>
            <a:solidFill>
              <a:schemeClr val="tx1"/>
            </a:solidFill>
          </a:ln>
        </p:spPr>
        <p:txBody>
          <a:bodyPr wrap="square" rtlCol="0">
            <a:spAutoFit/>
          </a:bodyPr>
          <a:lstStyle/>
          <a:p>
            <a:r>
              <a:rPr lang="en-GB" sz="3600" b="1" u="sng" dirty="0" smtClean="0"/>
              <a:t>Salvador </a:t>
            </a:r>
            <a:r>
              <a:rPr lang="en-GB" sz="3600" b="1" u="sng" dirty="0" err="1" smtClean="0"/>
              <a:t>Dal</a:t>
            </a:r>
            <a:r>
              <a:rPr lang="en-GB" sz="3600" b="1" dirty="0" err="1" smtClean="0"/>
              <a:t>í</a:t>
            </a:r>
            <a:endParaRPr lang="en-GB" sz="3600" b="1" u="sng" dirty="0" smtClean="0"/>
          </a:p>
          <a:p>
            <a:pPr marL="457200" indent="-457200">
              <a:buFont typeface="Arial"/>
              <a:buChar char="•"/>
            </a:pPr>
            <a:r>
              <a:rPr lang="en-GB" sz="2400" dirty="0" smtClean="0"/>
              <a:t>Self proclaimed </a:t>
            </a:r>
            <a:r>
              <a:rPr lang="en-GB" sz="2400" b="1" dirty="0" smtClean="0">
                <a:solidFill>
                  <a:srgbClr val="0000FF"/>
                </a:solidFill>
              </a:rPr>
              <a:t>genius </a:t>
            </a:r>
          </a:p>
          <a:p>
            <a:pPr marL="457200" indent="-457200">
              <a:buFont typeface="Arial"/>
              <a:buChar char="•"/>
            </a:pPr>
            <a:r>
              <a:rPr lang="en-GB" sz="2400" dirty="0" smtClean="0"/>
              <a:t>Public displays of </a:t>
            </a:r>
            <a:r>
              <a:rPr lang="en-GB" sz="2400" b="1" dirty="0" smtClean="0">
                <a:solidFill>
                  <a:srgbClr val="0000FF"/>
                </a:solidFill>
              </a:rPr>
              <a:t>eccentricity</a:t>
            </a:r>
            <a:r>
              <a:rPr lang="en-GB" sz="2400" dirty="0" smtClean="0">
                <a:solidFill>
                  <a:srgbClr val="0000FF"/>
                </a:solidFill>
              </a:rPr>
              <a:t> </a:t>
            </a:r>
            <a:r>
              <a:rPr lang="en-GB" sz="2400" dirty="0" smtClean="0"/>
              <a:t>drew attention to him</a:t>
            </a:r>
          </a:p>
          <a:p>
            <a:pPr marL="457200" indent="-457200">
              <a:buFont typeface="Arial"/>
              <a:buChar char="•"/>
            </a:pPr>
            <a:r>
              <a:rPr lang="en-GB" sz="2400" dirty="0" smtClean="0"/>
              <a:t>He loved </a:t>
            </a:r>
            <a:r>
              <a:rPr lang="en-GB" sz="2400" b="1" dirty="0" smtClean="0">
                <a:solidFill>
                  <a:srgbClr val="0000FF"/>
                </a:solidFill>
              </a:rPr>
              <a:t>oriental clothes </a:t>
            </a:r>
            <a:r>
              <a:rPr lang="en-GB" sz="2400" dirty="0" smtClean="0"/>
              <a:t>and claimed his </a:t>
            </a:r>
            <a:r>
              <a:rPr lang="en-GB" sz="2400" b="1" dirty="0" smtClean="0">
                <a:solidFill>
                  <a:srgbClr val="0000FF"/>
                </a:solidFill>
              </a:rPr>
              <a:t>ancestors</a:t>
            </a:r>
            <a:r>
              <a:rPr lang="en-GB" sz="2400" dirty="0" smtClean="0">
                <a:solidFill>
                  <a:srgbClr val="0000FF"/>
                </a:solidFill>
              </a:rPr>
              <a:t> </a:t>
            </a:r>
            <a:r>
              <a:rPr lang="en-GB" sz="2400" dirty="0" smtClean="0"/>
              <a:t>descended from </a:t>
            </a:r>
            <a:r>
              <a:rPr lang="en-GB" sz="2400" b="1" dirty="0" smtClean="0">
                <a:solidFill>
                  <a:srgbClr val="0000FF"/>
                </a:solidFill>
              </a:rPr>
              <a:t>Moors</a:t>
            </a:r>
            <a:r>
              <a:rPr lang="en-GB" sz="2400" dirty="0" smtClean="0">
                <a:solidFill>
                  <a:srgbClr val="0000FF"/>
                </a:solidFill>
              </a:rPr>
              <a:t> </a:t>
            </a:r>
            <a:r>
              <a:rPr lang="en-GB" sz="2400" dirty="0" smtClean="0"/>
              <a:t>(Arab lineage)</a:t>
            </a:r>
          </a:p>
          <a:p>
            <a:pPr marL="457200" indent="-457200">
              <a:buFont typeface="Arial"/>
              <a:buChar char="•"/>
            </a:pPr>
            <a:r>
              <a:rPr lang="en-GB" sz="2400" b="1" dirty="0" err="1" smtClean="0">
                <a:solidFill>
                  <a:srgbClr val="0000FF"/>
                </a:solidFill>
              </a:rPr>
              <a:t>Dalí</a:t>
            </a:r>
            <a:r>
              <a:rPr lang="en-GB" sz="2400" b="1" dirty="0" smtClean="0">
                <a:solidFill>
                  <a:srgbClr val="0000FF"/>
                </a:solidFill>
              </a:rPr>
              <a:t> and Lorca </a:t>
            </a:r>
            <a:r>
              <a:rPr lang="en-GB" sz="2400" dirty="0" smtClean="0"/>
              <a:t>had a strong friendship and shared a passion for the arts. </a:t>
            </a:r>
            <a:r>
              <a:rPr lang="en-GB" sz="2400" b="1" dirty="0" smtClean="0">
                <a:solidFill>
                  <a:srgbClr val="0000FF"/>
                </a:solidFill>
              </a:rPr>
              <a:t>Lorca was deeply in love with Dali </a:t>
            </a:r>
            <a:r>
              <a:rPr lang="en-GB" sz="2400" dirty="0" smtClean="0"/>
              <a:t>and they did have some kind of complex </a:t>
            </a:r>
            <a:r>
              <a:rPr lang="en-GB" sz="2400" b="1" dirty="0" smtClean="0">
                <a:solidFill>
                  <a:srgbClr val="0000FF"/>
                </a:solidFill>
              </a:rPr>
              <a:t>love affair between 1925-1928.</a:t>
            </a:r>
          </a:p>
          <a:p>
            <a:pPr marL="457200" indent="-457200">
              <a:buFont typeface="Arial"/>
              <a:buChar char="•"/>
            </a:pPr>
            <a:r>
              <a:rPr lang="en-GB" sz="2400" b="1" dirty="0" err="1" smtClean="0">
                <a:solidFill>
                  <a:srgbClr val="0000FF"/>
                </a:solidFill>
              </a:rPr>
              <a:t>Dalí</a:t>
            </a:r>
            <a:r>
              <a:rPr lang="en-GB" sz="2400" b="1" dirty="0" smtClean="0">
                <a:solidFill>
                  <a:srgbClr val="0000FF"/>
                </a:solidFill>
              </a:rPr>
              <a:t> married Gala </a:t>
            </a:r>
            <a:r>
              <a:rPr lang="en-GB" sz="2400" dirty="0" smtClean="0">
                <a:solidFill>
                  <a:srgbClr val="000000"/>
                </a:solidFill>
              </a:rPr>
              <a:t>whom he was obsessed with and loved and who was his artistic muse. </a:t>
            </a:r>
            <a:endParaRPr lang="en-GB" sz="2400" dirty="0">
              <a:solidFill>
                <a:srgbClr val="000000"/>
              </a:solidFill>
            </a:endParaRPr>
          </a:p>
          <a:p>
            <a:pPr marL="457200" indent="-457200">
              <a:buFont typeface="Arial"/>
              <a:buChar char="•"/>
            </a:pPr>
            <a:r>
              <a:rPr lang="en-GB" sz="2400" dirty="0" smtClean="0"/>
              <a:t>Dali </a:t>
            </a:r>
            <a:r>
              <a:rPr lang="en-GB" sz="2400" dirty="0"/>
              <a:t>continued to praise the work of Lorca, even during the times his work was banned</a:t>
            </a:r>
            <a:r>
              <a:rPr lang="en-GB" sz="2400" dirty="0" smtClean="0"/>
              <a:t>.</a:t>
            </a:r>
          </a:p>
          <a:p>
            <a:pPr marL="457200" indent="-457200">
              <a:buFont typeface="Arial"/>
              <a:buChar char="•"/>
            </a:pPr>
            <a:r>
              <a:rPr lang="en-GB" sz="2400" dirty="0" smtClean="0"/>
              <a:t>Politically </a:t>
            </a:r>
            <a:r>
              <a:rPr lang="en-GB" sz="2400" dirty="0" err="1" smtClean="0"/>
              <a:t>Dalí</a:t>
            </a:r>
            <a:r>
              <a:rPr lang="en-GB" sz="2400" dirty="0"/>
              <a:t> </a:t>
            </a:r>
            <a:r>
              <a:rPr lang="en-GB" sz="2400" dirty="0" smtClean="0"/>
              <a:t>liked to make </a:t>
            </a:r>
            <a:r>
              <a:rPr lang="en-GB" sz="2400" b="1" dirty="0" smtClean="0">
                <a:solidFill>
                  <a:srgbClr val="0000FF"/>
                </a:solidFill>
              </a:rPr>
              <a:t>political statements </a:t>
            </a:r>
            <a:r>
              <a:rPr lang="en-GB" sz="2400" dirty="0" smtClean="0"/>
              <a:t>to </a:t>
            </a:r>
            <a:r>
              <a:rPr lang="en-GB" sz="2400" b="1" dirty="0" smtClean="0">
                <a:solidFill>
                  <a:srgbClr val="0000FF"/>
                </a:solidFill>
              </a:rPr>
              <a:t>shock</a:t>
            </a:r>
            <a:r>
              <a:rPr lang="en-GB" sz="2400" dirty="0" smtClean="0">
                <a:solidFill>
                  <a:srgbClr val="0000FF"/>
                </a:solidFill>
              </a:rPr>
              <a:t> </a:t>
            </a:r>
            <a:r>
              <a:rPr lang="en-GB" sz="2400" dirty="0" smtClean="0"/>
              <a:t>people more than from conviction (believing them) which annoyed other artists who were more political.</a:t>
            </a:r>
          </a:p>
          <a:p>
            <a:pPr marL="457200" indent="-457200">
              <a:buFont typeface="Arial"/>
              <a:buChar char="•"/>
            </a:pPr>
            <a:r>
              <a:rPr lang="en-GB" sz="2400" dirty="0" err="1" smtClean="0"/>
              <a:t>Dalí</a:t>
            </a:r>
            <a:r>
              <a:rPr lang="en-GB" dirty="0" smtClean="0"/>
              <a:t> </a:t>
            </a:r>
            <a:r>
              <a:rPr lang="en-GB" sz="2400" dirty="0"/>
              <a:t>met </a:t>
            </a:r>
            <a:r>
              <a:rPr lang="en-GB" sz="2400" b="1" dirty="0">
                <a:solidFill>
                  <a:srgbClr val="0000FF"/>
                </a:solidFill>
              </a:rPr>
              <a:t>Franco</a:t>
            </a:r>
            <a:r>
              <a:rPr lang="en-GB" sz="2400" dirty="0">
                <a:solidFill>
                  <a:srgbClr val="0000FF"/>
                </a:solidFill>
              </a:rPr>
              <a:t> </a:t>
            </a:r>
            <a:r>
              <a:rPr lang="en-GB" sz="2400" dirty="0"/>
              <a:t>and </a:t>
            </a:r>
            <a:r>
              <a:rPr lang="en-GB" sz="2400" b="1" dirty="0">
                <a:solidFill>
                  <a:srgbClr val="0000FF"/>
                </a:solidFill>
              </a:rPr>
              <a:t>painted his </a:t>
            </a:r>
            <a:r>
              <a:rPr lang="en-GB" sz="2400" b="1" dirty="0" smtClean="0">
                <a:solidFill>
                  <a:srgbClr val="0000FF"/>
                </a:solidFill>
              </a:rPr>
              <a:t>granddaughter</a:t>
            </a:r>
            <a:r>
              <a:rPr lang="en-GB" sz="2400" dirty="0" smtClean="0"/>
              <a:t>, he seemed to </a:t>
            </a:r>
            <a:r>
              <a:rPr lang="en-GB" sz="2400" b="1" dirty="0" smtClean="0">
                <a:solidFill>
                  <a:srgbClr val="0000FF"/>
                </a:solidFill>
              </a:rPr>
              <a:t>praise his fascist </a:t>
            </a:r>
            <a:r>
              <a:rPr lang="en-GB" sz="2400" dirty="0" smtClean="0"/>
              <a:t>regimen, much to the </a:t>
            </a:r>
            <a:r>
              <a:rPr lang="en-GB" sz="2400" b="1" dirty="0" smtClean="0">
                <a:solidFill>
                  <a:srgbClr val="0000FF"/>
                </a:solidFill>
              </a:rPr>
              <a:t>criticism of other Spanish artists </a:t>
            </a:r>
            <a:r>
              <a:rPr lang="en-GB" sz="2400" dirty="0" smtClean="0"/>
              <a:t>including his dead friend Lorca.</a:t>
            </a:r>
          </a:p>
          <a:p>
            <a:pPr marL="457200" indent="-457200">
              <a:buFont typeface="Arial"/>
              <a:buChar char="•"/>
            </a:pPr>
            <a:r>
              <a:rPr lang="en-GB" sz="2400" dirty="0" err="1" smtClean="0"/>
              <a:t>Dalí</a:t>
            </a:r>
            <a:r>
              <a:rPr lang="en-GB" dirty="0" smtClean="0"/>
              <a:t> </a:t>
            </a:r>
            <a:r>
              <a:rPr lang="en-GB" sz="2400" dirty="0"/>
              <a:t>became </a:t>
            </a:r>
            <a:r>
              <a:rPr lang="en-GB" sz="2400" dirty="0" smtClean="0"/>
              <a:t>increasingly more </a:t>
            </a:r>
            <a:r>
              <a:rPr lang="en-GB" sz="2400" b="1" dirty="0" smtClean="0">
                <a:solidFill>
                  <a:srgbClr val="0000FF"/>
                </a:solidFill>
              </a:rPr>
              <a:t>Catholic</a:t>
            </a:r>
            <a:r>
              <a:rPr lang="en-GB" sz="2400" dirty="0" smtClean="0">
                <a:solidFill>
                  <a:srgbClr val="0000FF"/>
                </a:solidFill>
              </a:rPr>
              <a:t> </a:t>
            </a:r>
            <a:r>
              <a:rPr lang="en-GB" sz="2400" dirty="0" smtClean="0"/>
              <a:t>as he got older, even though he had abandoned it and it during his time at art school.</a:t>
            </a:r>
          </a:p>
          <a:p>
            <a:pPr marL="457200" indent="-457200">
              <a:buFont typeface="Arial"/>
              <a:buChar char="•"/>
            </a:pPr>
            <a:r>
              <a:rPr lang="en-GB" sz="2400" dirty="0" err="1" smtClean="0"/>
              <a:t>Dalí</a:t>
            </a:r>
            <a:r>
              <a:rPr lang="en-GB" sz="2400" dirty="0" smtClean="0"/>
              <a:t> sought to make a lot of </a:t>
            </a:r>
            <a:r>
              <a:rPr lang="en-GB" sz="2400" b="1" dirty="0" smtClean="0">
                <a:solidFill>
                  <a:srgbClr val="0000FF"/>
                </a:solidFill>
              </a:rPr>
              <a:t>money</a:t>
            </a:r>
            <a:r>
              <a:rPr lang="en-GB" sz="2400" dirty="0" smtClean="0">
                <a:solidFill>
                  <a:srgbClr val="0000FF"/>
                </a:solidFill>
              </a:rPr>
              <a:t> </a:t>
            </a:r>
            <a:r>
              <a:rPr lang="en-GB" sz="2400" dirty="0" smtClean="0"/>
              <a:t>from his art which went against the main </a:t>
            </a:r>
            <a:r>
              <a:rPr lang="en-GB" sz="2400" b="1" dirty="0" smtClean="0">
                <a:solidFill>
                  <a:srgbClr val="0000FF"/>
                </a:solidFill>
              </a:rPr>
              <a:t>surrealist</a:t>
            </a:r>
            <a:r>
              <a:rPr lang="en-GB" sz="2400" dirty="0" smtClean="0">
                <a:solidFill>
                  <a:srgbClr val="0000FF"/>
                </a:solidFill>
              </a:rPr>
              <a:t> </a:t>
            </a:r>
            <a:r>
              <a:rPr lang="en-GB" sz="2400" dirty="0" smtClean="0"/>
              <a:t>movement, many groups expelled him and spoke of him in the past tense as if he were dead as well as were rude about him.</a:t>
            </a:r>
            <a:endParaRPr lang="en-GB" sz="2400" dirty="0"/>
          </a:p>
        </p:txBody>
      </p:sp>
    </p:spTree>
    <p:extLst>
      <p:ext uri="{BB962C8B-B14F-4D97-AF65-F5344CB8AC3E}">
        <p14:creationId xmlns:p14="http://schemas.microsoft.com/office/powerpoint/2010/main" val="31419179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2536" y="3568700"/>
            <a:ext cx="2476500" cy="3289300"/>
          </a:xfrm>
          <a:prstGeom prst="rect">
            <a:avLst/>
          </a:prstGeom>
        </p:spPr>
      </p:pic>
      <p:pic>
        <p:nvPicPr>
          <p:cNvPr id="4" name="Picture 3" descr="2a1d6bedeca90f86f164a2bde8d9645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4814" y="2561307"/>
            <a:ext cx="2957186" cy="4296693"/>
          </a:xfrm>
          <a:prstGeom prst="rect">
            <a:avLst/>
          </a:prstGeom>
        </p:spPr>
      </p:pic>
      <p:pic>
        <p:nvPicPr>
          <p:cNvPr id="5" name="Picture 4" descr="3c1c378e442255948908388288ceccb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2806" y="1162281"/>
            <a:ext cx="3341516" cy="4788797"/>
          </a:xfrm>
          <a:prstGeom prst="rect">
            <a:avLst/>
          </a:prstGeom>
        </p:spPr>
      </p:pic>
      <p:pic>
        <p:nvPicPr>
          <p:cNvPr id="6" name="Picture 5" descr="b815f0d289a0407e0bf98c71ddb13b9a.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60950"/>
            <a:ext cx="3632200" cy="5359400"/>
          </a:xfrm>
          <a:prstGeom prst="rect">
            <a:avLst/>
          </a:prstGeom>
        </p:spPr>
      </p:pic>
      <p:sp>
        <p:nvSpPr>
          <p:cNvPr id="8" name="TextBox 7"/>
          <p:cNvSpPr txBox="1"/>
          <p:nvPr/>
        </p:nvSpPr>
        <p:spPr>
          <a:xfrm>
            <a:off x="0" y="0"/>
            <a:ext cx="7878653" cy="646331"/>
          </a:xfrm>
          <a:prstGeom prst="rect">
            <a:avLst/>
          </a:prstGeom>
          <a:solidFill>
            <a:schemeClr val="accent4">
              <a:lumMod val="20000"/>
              <a:lumOff val="80000"/>
            </a:schemeClr>
          </a:solidFill>
          <a:ln>
            <a:solidFill>
              <a:schemeClr val="tx1"/>
            </a:solidFill>
          </a:ln>
        </p:spPr>
        <p:txBody>
          <a:bodyPr wrap="square" rtlCol="0">
            <a:spAutoFit/>
          </a:bodyPr>
          <a:lstStyle/>
          <a:p>
            <a:r>
              <a:rPr lang="en-GB" sz="3600" b="1" u="sng" dirty="0" smtClean="0"/>
              <a:t>Salvador </a:t>
            </a:r>
            <a:r>
              <a:rPr lang="en-GB" sz="3600" b="1" u="sng" dirty="0" err="1" smtClean="0"/>
              <a:t>Dal</a:t>
            </a:r>
            <a:r>
              <a:rPr lang="en-GB" sz="3600" b="1" dirty="0" err="1" smtClean="0"/>
              <a:t>í</a:t>
            </a:r>
            <a:r>
              <a:rPr lang="en-GB" sz="3600" b="1" dirty="0" smtClean="0"/>
              <a:t> and Federico Garcia Lorca</a:t>
            </a:r>
            <a:endParaRPr lang="en-GB" sz="3600" b="1" u="sng" dirty="0" smtClean="0"/>
          </a:p>
        </p:txBody>
      </p:sp>
    </p:spTree>
    <p:extLst>
      <p:ext uri="{BB962C8B-B14F-4D97-AF65-F5344CB8AC3E}">
        <p14:creationId xmlns:p14="http://schemas.microsoft.com/office/powerpoint/2010/main" val="15554255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2ff45b286d0d9f9490f912090bb2c94---december-gala-dali.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170584" cy="3766654"/>
          </a:xfrm>
          <a:prstGeom prst="rect">
            <a:avLst/>
          </a:prstGeom>
        </p:spPr>
      </p:pic>
      <p:pic>
        <p:nvPicPr>
          <p:cNvPr id="4" name="Picture 3" descr="9643073e54cd4d9b1a2e0f234dd9c6ca-620x34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1797" y="0"/>
            <a:ext cx="4550203" cy="2561324"/>
          </a:xfrm>
          <a:prstGeom prst="rect">
            <a:avLst/>
          </a:prstGeom>
        </p:spPr>
      </p:pic>
      <p:pic>
        <p:nvPicPr>
          <p:cNvPr id="5" name="Picture 4" descr="U5dsznVD15SG9LdmPhGRPUq3k99UjER_1680x8400.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7345" y="0"/>
            <a:ext cx="4412991" cy="3375938"/>
          </a:xfrm>
          <a:prstGeom prst="rect">
            <a:avLst/>
          </a:prstGeom>
        </p:spPr>
      </p:pic>
      <p:pic>
        <p:nvPicPr>
          <p:cNvPr id="7" name="Picture 6" descr="Dali-Gala-Coffee-May-2015-banner-718x275.jpg"/>
          <p:cNvPicPr>
            <a:picLocks noChangeAspect="1"/>
          </p:cNvPicPr>
          <p:nvPr/>
        </p:nvPicPr>
        <p:blipFill rotWithShape="1">
          <a:blip r:embed="rId5">
            <a:extLst>
              <a:ext uri="{28A0092B-C50C-407E-A947-70E740481C1C}">
                <a14:useLocalDpi xmlns:a14="http://schemas.microsoft.com/office/drawing/2010/main" val="0"/>
              </a:ext>
            </a:extLst>
          </a:blip>
          <a:srcRect l="33679"/>
          <a:stretch/>
        </p:blipFill>
        <p:spPr>
          <a:xfrm>
            <a:off x="4283749" y="4238625"/>
            <a:ext cx="4535628" cy="2619375"/>
          </a:xfrm>
          <a:prstGeom prst="rect">
            <a:avLst/>
          </a:prstGeom>
        </p:spPr>
      </p:pic>
      <p:pic>
        <p:nvPicPr>
          <p:cNvPr id="11" name="Picture 10" descr="f016f3df4ae7943ae49db871245e90eb.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713271"/>
            <a:ext cx="4322652" cy="3144729"/>
          </a:xfrm>
          <a:prstGeom prst="rect">
            <a:avLst/>
          </a:prstGeom>
        </p:spPr>
      </p:pic>
      <p:pic>
        <p:nvPicPr>
          <p:cNvPr id="12" name="Picture 11" descr="5946b7429333f310b4b0bf464b1ee84c.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09514" y="2561324"/>
            <a:ext cx="3282486" cy="4296676"/>
          </a:xfrm>
          <a:prstGeom prst="rect">
            <a:avLst/>
          </a:prstGeom>
        </p:spPr>
      </p:pic>
      <p:sp>
        <p:nvSpPr>
          <p:cNvPr id="14" name="TextBox 13"/>
          <p:cNvSpPr txBox="1"/>
          <p:nvPr/>
        </p:nvSpPr>
        <p:spPr>
          <a:xfrm>
            <a:off x="4391380" y="3465322"/>
            <a:ext cx="4455959" cy="646331"/>
          </a:xfrm>
          <a:prstGeom prst="rect">
            <a:avLst/>
          </a:prstGeom>
          <a:solidFill>
            <a:schemeClr val="accent4">
              <a:lumMod val="20000"/>
              <a:lumOff val="80000"/>
            </a:schemeClr>
          </a:solidFill>
          <a:ln>
            <a:solidFill>
              <a:schemeClr val="tx1"/>
            </a:solidFill>
          </a:ln>
        </p:spPr>
        <p:txBody>
          <a:bodyPr wrap="square" rtlCol="0">
            <a:spAutoFit/>
          </a:bodyPr>
          <a:lstStyle/>
          <a:p>
            <a:r>
              <a:rPr lang="en-GB" sz="3600" b="1" u="sng" dirty="0" smtClean="0"/>
              <a:t>Salvador </a:t>
            </a:r>
            <a:r>
              <a:rPr lang="en-GB" sz="3600" b="1" u="sng" dirty="0" err="1" smtClean="0"/>
              <a:t>Dal</a:t>
            </a:r>
            <a:r>
              <a:rPr lang="en-GB" sz="3600" b="1" dirty="0" err="1" smtClean="0"/>
              <a:t>í</a:t>
            </a:r>
            <a:r>
              <a:rPr lang="en-GB" sz="3600" b="1" dirty="0" smtClean="0"/>
              <a:t> and Gala</a:t>
            </a:r>
            <a:endParaRPr lang="en-GB" sz="3600" b="1" u="sng" dirty="0" smtClean="0"/>
          </a:p>
        </p:txBody>
      </p:sp>
    </p:spTree>
    <p:extLst>
      <p:ext uri="{BB962C8B-B14F-4D97-AF65-F5344CB8AC3E}">
        <p14:creationId xmlns:p14="http://schemas.microsoft.com/office/powerpoint/2010/main" val="7418983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pain-Figueres-Dali-Museum-Main-Hal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42927" cy="3766654"/>
          </a:xfrm>
          <a:prstGeom prst="rect">
            <a:avLst/>
          </a:prstGeom>
        </p:spPr>
      </p:pic>
      <p:pic>
        <p:nvPicPr>
          <p:cNvPr id="4" name="Picture 3" descr="salvador-dali_dream-caused-by-the-flight-of-a-bee-around-a-pomegranate-a-second-before-awakening_thirddim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788177"/>
            <a:ext cx="2439486" cy="3069823"/>
          </a:xfrm>
          <a:prstGeom prst="rect">
            <a:avLst/>
          </a:prstGeom>
        </p:spPr>
      </p:pic>
      <p:pic>
        <p:nvPicPr>
          <p:cNvPr id="7" name="Picture 6" descr="dal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2232" y="3694011"/>
            <a:ext cx="4218652" cy="3163989"/>
          </a:xfrm>
          <a:prstGeom prst="rect">
            <a:avLst/>
          </a:prstGeom>
        </p:spPr>
      </p:pic>
      <p:pic>
        <p:nvPicPr>
          <p:cNvPr id="8" name="Picture 7" descr="download (3).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2695" y="0"/>
            <a:ext cx="5039305" cy="3712160"/>
          </a:xfrm>
          <a:prstGeom prst="rect">
            <a:avLst/>
          </a:prstGeom>
        </p:spPr>
      </p:pic>
      <p:pic>
        <p:nvPicPr>
          <p:cNvPr id="10" name="Picture 9" descr="images (1).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7422" y="3723606"/>
            <a:ext cx="4184578" cy="3134394"/>
          </a:xfrm>
          <a:prstGeom prst="rect">
            <a:avLst/>
          </a:prstGeom>
        </p:spPr>
      </p:pic>
    </p:spTree>
    <p:extLst>
      <p:ext uri="{BB962C8B-B14F-4D97-AF65-F5344CB8AC3E}">
        <p14:creationId xmlns:p14="http://schemas.microsoft.com/office/powerpoint/2010/main" val="89593851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pFy4VTWEAAlgbz.jpg"/>
          <p:cNvPicPr>
            <a:picLocks noChangeAspect="1"/>
          </p:cNvPicPr>
          <p:nvPr/>
        </p:nvPicPr>
        <p:blipFill rotWithShape="1">
          <a:blip r:embed="rId3">
            <a:extLst>
              <a:ext uri="{28A0092B-C50C-407E-A947-70E740481C1C}">
                <a14:useLocalDpi xmlns:a14="http://schemas.microsoft.com/office/drawing/2010/main" val="0"/>
              </a:ext>
            </a:extLst>
          </a:blip>
          <a:srcRect l="19951" r="10843"/>
          <a:stretch/>
        </p:blipFill>
        <p:spPr>
          <a:xfrm>
            <a:off x="7606883" y="0"/>
            <a:ext cx="4585117" cy="3467308"/>
          </a:xfrm>
          <a:prstGeom prst="rect">
            <a:avLst/>
          </a:prstGeom>
        </p:spPr>
      </p:pic>
      <p:pic>
        <p:nvPicPr>
          <p:cNvPr id="3" name="Picture 2" descr="dali (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1547" y="3895796"/>
            <a:ext cx="3740453" cy="2496753"/>
          </a:xfrm>
          <a:prstGeom prst="rect">
            <a:avLst/>
          </a:prstGeom>
        </p:spPr>
      </p:pic>
      <p:pic>
        <p:nvPicPr>
          <p:cNvPr id="4" name="Picture 3" descr="salvador-dali-museum-figueres-theatre-opened-september-housing-largest-collection-works-april-34142057.jpg"/>
          <p:cNvPicPr>
            <a:picLocks noChangeAspect="1"/>
          </p:cNvPicPr>
          <p:nvPr/>
        </p:nvPicPr>
        <p:blipFill rotWithShape="1">
          <a:blip r:embed="rId5" cstate="print">
            <a:extLst>
              <a:ext uri="{28A0092B-C50C-407E-A947-70E740481C1C}">
                <a14:useLocalDpi xmlns:a14="http://schemas.microsoft.com/office/drawing/2010/main" val="0"/>
              </a:ext>
            </a:extLst>
          </a:blip>
          <a:srcRect l="-496" b="10834"/>
          <a:stretch/>
        </p:blipFill>
        <p:spPr>
          <a:xfrm>
            <a:off x="0" y="3239970"/>
            <a:ext cx="4977596" cy="3618030"/>
          </a:xfrm>
          <a:prstGeom prst="rect">
            <a:avLst/>
          </a:prstGeom>
        </p:spPr>
      </p:pic>
      <p:pic>
        <p:nvPicPr>
          <p:cNvPr id="6" name="Picture 5" descr="images (2).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2927" y="0"/>
            <a:ext cx="2661304" cy="3521110"/>
          </a:xfrm>
          <a:prstGeom prst="rect">
            <a:avLst/>
          </a:prstGeom>
        </p:spPr>
      </p:pic>
      <p:pic>
        <p:nvPicPr>
          <p:cNvPr id="7" name="Picture 6" descr="inside-dali-museum-figueres-spain-aug-details-interior-famous-theater-salvador-figueres-spain-aug-hdr-46828763.jpg"/>
          <p:cNvPicPr>
            <a:picLocks noChangeAspect="1"/>
          </p:cNvPicPr>
          <p:nvPr/>
        </p:nvPicPr>
        <p:blipFill rotWithShape="1">
          <a:blip r:embed="rId7">
            <a:extLst>
              <a:ext uri="{28A0092B-C50C-407E-A947-70E740481C1C}">
                <a14:useLocalDpi xmlns:a14="http://schemas.microsoft.com/office/drawing/2010/main" val="0"/>
              </a:ext>
            </a:extLst>
          </a:blip>
          <a:srcRect b="9612"/>
          <a:stretch/>
        </p:blipFill>
        <p:spPr>
          <a:xfrm>
            <a:off x="0" y="0"/>
            <a:ext cx="4669882" cy="3279417"/>
          </a:xfrm>
          <a:prstGeom prst="rect">
            <a:avLst/>
          </a:prstGeom>
        </p:spPr>
      </p:pic>
      <p:pic>
        <p:nvPicPr>
          <p:cNvPr id="9" name="Picture 8" descr="maxresdefault.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42119" y="3960367"/>
            <a:ext cx="3582507" cy="2015160"/>
          </a:xfrm>
          <a:prstGeom prst="rect">
            <a:avLst/>
          </a:prstGeom>
        </p:spPr>
      </p:pic>
    </p:spTree>
    <p:extLst>
      <p:ext uri="{BB962C8B-B14F-4D97-AF65-F5344CB8AC3E}">
        <p14:creationId xmlns:p14="http://schemas.microsoft.com/office/powerpoint/2010/main" val="9311632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24 at 09.23.41.png">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20144" t="22911" r="35715" b="19655"/>
          <a:stretch/>
        </p:blipFill>
        <p:spPr>
          <a:xfrm>
            <a:off x="731897" y="882474"/>
            <a:ext cx="6005858" cy="4884165"/>
          </a:xfrm>
          <a:prstGeom prst="rect">
            <a:avLst/>
          </a:prstGeom>
        </p:spPr>
      </p:pic>
    </p:spTree>
    <p:extLst>
      <p:ext uri="{BB962C8B-B14F-4D97-AF65-F5344CB8AC3E}">
        <p14:creationId xmlns:p14="http://schemas.microsoft.com/office/powerpoint/2010/main" val="121567092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617195"/>
          </a:xfrm>
          <a:prstGeom prst="rect">
            <a:avLst/>
          </a:prstGeom>
          <a:solidFill>
            <a:schemeClr val="accent4">
              <a:lumMod val="20000"/>
              <a:lumOff val="80000"/>
            </a:schemeClr>
          </a:solidFill>
          <a:ln>
            <a:solidFill>
              <a:schemeClr val="tx1"/>
            </a:solidFill>
          </a:ln>
        </p:spPr>
        <p:txBody>
          <a:bodyPr wrap="square" rtlCol="0">
            <a:spAutoFit/>
          </a:bodyPr>
          <a:lstStyle/>
          <a:p>
            <a:r>
              <a:rPr lang="en-GB" sz="4400" b="1" u="sng" dirty="0" smtClean="0"/>
              <a:t>Federico Garcia Lorca</a:t>
            </a:r>
          </a:p>
          <a:p>
            <a:endParaRPr lang="en-GB" sz="4400" b="1" u="sng" dirty="0" smtClean="0"/>
          </a:p>
          <a:p>
            <a:pPr marL="457200" indent="-457200">
              <a:buFont typeface="Arial"/>
              <a:buChar char="•"/>
            </a:pPr>
            <a:r>
              <a:rPr lang="en-GB" sz="2400" dirty="0" smtClean="0"/>
              <a:t>His father was a </a:t>
            </a:r>
            <a:r>
              <a:rPr lang="en-GB" sz="2400" b="1" dirty="0" smtClean="0">
                <a:solidFill>
                  <a:srgbClr val="0000FF"/>
                </a:solidFill>
              </a:rPr>
              <a:t>rich landowner </a:t>
            </a:r>
            <a:r>
              <a:rPr lang="en-GB" sz="2400" dirty="0" smtClean="0"/>
              <a:t>with a farm in the valley surrounding Granada and a villa in the city centre. He made his money in the sugar industry. His mother was a teacher. </a:t>
            </a:r>
            <a:r>
              <a:rPr lang="en-GB" sz="2400" b="1" dirty="0" smtClean="0">
                <a:solidFill>
                  <a:srgbClr val="0000FF"/>
                </a:solidFill>
              </a:rPr>
              <a:t>All their old homes are museums today</a:t>
            </a:r>
            <a:r>
              <a:rPr lang="en-GB" sz="2400" dirty="0" smtClean="0"/>
              <a:t>.</a:t>
            </a:r>
          </a:p>
          <a:p>
            <a:pPr marL="457200" indent="-457200">
              <a:buFont typeface="Arial"/>
              <a:buChar char="•"/>
            </a:pPr>
            <a:r>
              <a:rPr lang="en-GB" sz="2400" dirty="0" smtClean="0"/>
              <a:t>Lorca loved living in the </a:t>
            </a:r>
            <a:r>
              <a:rPr lang="en-GB" sz="2400" b="1" dirty="0" smtClean="0">
                <a:solidFill>
                  <a:srgbClr val="0000FF"/>
                </a:solidFill>
              </a:rPr>
              <a:t>countryside</a:t>
            </a:r>
            <a:r>
              <a:rPr lang="en-GB" sz="2400" dirty="0" smtClean="0">
                <a:solidFill>
                  <a:srgbClr val="0000FF"/>
                </a:solidFill>
              </a:rPr>
              <a:t> </a:t>
            </a:r>
            <a:r>
              <a:rPr lang="en-GB" sz="2400" dirty="0" smtClean="0"/>
              <a:t>and </a:t>
            </a:r>
            <a:r>
              <a:rPr lang="en-GB" sz="2400" b="1" dirty="0" err="1" smtClean="0">
                <a:solidFill>
                  <a:srgbClr val="0000FF"/>
                </a:solidFill>
              </a:rPr>
              <a:t>Andalucia</a:t>
            </a:r>
            <a:r>
              <a:rPr lang="en-GB" sz="2400" dirty="0" smtClean="0">
                <a:solidFill>
                  <a:srgbClr val="0000FF"/>
                </a:solidFill>
              </a:rPr>
              <a:t> </a:t>
            </a:r>
            <a:r>
              <a:rPr lang="en-GB" sz="2400" dirty="0" smtClean="0"/>
              <a:t>was his muse/</a:t>
            </a:r>
            <a:r>
              <a:rPr lang="en-GB" sz="2400" b="1" dirty="0" smtClean="0">
                <a:solidFill>
                  <a:srgbClr val="0000FF"/>
                </a:solidFill>
              </a:rPr>
              <a:t>inspiration</a:t>
            </a:r>
            <a:r>
              <a:rPr lang="en-GB" sz="2400" dirty="0" smtClean="0"/>
              <a:t>.</a:t>
            </a:r>
          </a:p>
          <a:p>
            <a:pPr marL="457200" indent="-457200">
              <a:buFont typeface="Arial"/>
              <a:buChar char="•"/>
            </a:pPr>
            <a:r>
              <a:rPr lang="en-GB" sz="2400" dirty="0" smtClean="0"/>
              <a:t>Lorca started his artistic career in music then moved to Spanish </a:t>
            </a:r>
            <a:r>
              <a:rPr lang="en-GB" sz="2400" b="1" dirty="0" smtClean="0">
                <a:solidFill>
                  <a:srgbClr val="0000FF"/>
                </a:solidFill>
              </a:rPr>
              <a:t>folklore</a:t>
            </a:r>
            <a:r>
              <a:rPr lang="en-GB" sz="2400" dirty="0" smtClean="0">
                <a:solidFill>
                  <a:srgbClr val="0000FF"/>
                </a:solidFill>
              </a:rPr>
              <a:t> </a:t>
            </a:r>
            <a:r>
              <a:rPr lang="en-GB" sz="2400" dirty="0" smtClean="0"/>
              <a:t>which was his muse for a long time after.</a:t>
            </a:r>
          </a:p>
          <a:p>
            <a:pPr marL="457200" indent="-457200">
              <a:buFont typeface="Arial"/>
              <a:buChar char="•"/>
            </a:pPr>
            <a:r>
              <a:rPr lang="en-GB" sz="2400" dirty="0" smtClean="0"/>
              <a:t>His first book of poems were published in 1921 including collections from 1918</a:t>
            </a:r>
          </a:p>
          <a:p>
            <a:pPr marL="457200" indent="-457200">
              <a:buFont typeface="Arial"/>
              <a:buChar char="•"/>
            </a:pPr>
            <a:r>
              <a:rPr lang="en-GB" sz="2400" dirty="0" smtClean="0"/>
              <a:t>In </a:t>
            </a:r>
            <a:r>
              <a:rPr lang="en-GB" sz="2400" b="1" dirty="0" smtClean="0">
                <a:solidFill>
                  <a:srgbClr val="0000FF"/>
                </a:solidFill>
              </a:rPr>
              <a:t>1922</a:t>
            </a:r>
            <a:r>
              <a:rPr lang="en-GB" sz="2400" dirty="0" smtClean="0"/>
              <a:t> Lorca joined Manuel de </a:t>
            </a:r>
            <a:r>
              <a:rPr lang="en-GB" sz="2400" dirty="0" err="1" smtClean="0"/>
              <a:t>Falla</a:t>
            </a:r>
            <a:r>
              <a:rPr lang="en-GB" sz="2400" dirty="0" smtClean="0"/>
              <a:t> to promote a </a:t>
            </a:r>
            <a:r>
              <a:rPr lang="en-GB" sz="2400" b="1" dirty="0" smtClean="0">
                <a:solidFill>
                  <a:srgbClr val="0000FF"/>
                </a:solidFill>
              </a:rPr>
              <a:t>flamenco</a:t>
            </a:r>
            <a:r>
              <a:rPr lang="en-GB" sz="2400" dirty="0" smtClean="0">
                <a:solidFill>
                  <a:srgbClr val="0000FF"/>
                </a:solidFill>
              </a:rPr>
              <a:t> </a:t>
            </a:r>
            <a:r>
              <a:rPr lang="en-GB" sz="2400" dirty="0" smtClean="0"/>
              <a:t>competition specialising in the traditional </a:t>
            </a:r>
            <a:r>
              <a:rPr lang="en-GB" sz="2400" dirty="0" err="1" smtClean="0"/>
              <a:t>Cante</a:t>
            </a:r>
            <a:r>
              <a:rPr lang="en-GB" sz="2400" dirty="0" smtClean="0"/>
              <a:t> </a:t>
            </a:r>
            <a:r>
              <a:rPr lang="en-GB" sz="2400" dirty="0" err="1" smtClean="0"/>
              <a:t>Jondo</a:t>
            </a:r>
            <a:r>
              <a:rPr lang="en-GB" sz="2400" dirty="0"/>
              <a:t> </a:t>
            </a:r>
            <a:r>
              <a:rPr lang="en-GB" sz="2400" dirty="0" smtClean="0"/>
              <a:t>which would raise flamenco into the public eye forever.</a:t>
            </a:r>
          </a:p>
          <a:p>
            <a:pPr marL="457200" indent="-457200">
              <a:buFont typeface="Arial"/>
              <a:buChar char="•"/>
            </a:pPr>
            <a:r>
              <a:rPr lang="en-GB" sz="2400" dirty="0" smtClean="0"/>
              <a:t>Lorca wrote Poems of </a:t>
            </a:r>
            <a:r>
              <a:rPr lang="en-GB" sz="2400" b="1" dirty="0" err="1" smtClean="0">
                <a:solidFill>
                  <a:srgbClr val="0000FF"/>
                </a:solidFill>
              </a:rPr>
              <a:t>Cante</a:t>
            </a:r>
            <a:r>
              <a:rPr lang="en-GB" sz="2400" b="1" dirty="0" smtClean="0">
                <a:solidFill>
                  <a:srgbClr val="0000FF"/>
                </a:solidFill>
              </a:rPr>
              <a:t> </a:t>
            </a:r>
            <a:r>
              <a:rPr lang="en-GB" sz="2400" b="1" dirty="0" err="1" smtClean="0">
                <a:solidFill>
                  <a:srgbClr val="0000FF"/>
                </a:solidFill>
              </a:rPr>
              <a:t>Jondo</a:t>
            </a:r>
            <a:r>
              <a:rPr lang="en-GB" sz="2400" b="1" dirty="0" smtClean="0">
                <a:solidFill>
                  <a:srgbClr val="0000FF"/>
                </a:solidFill>
              </a:rPr>
              <a:t> </a:t>
            </a:r>
            <a:r>
              <a:rPr lang="en-GB" sz="2400" dirty="0" smtClean="0"/>
              <a:t>which means deep song. </a:t>
            </a:r>
          </a:p>
          <a:p>
            <a:pPr marL="457200" indent="-457200">
              <a:buFont typeface="Arial"/>
              <a:buChar char="•"/>
            </a:pPr>
            <a:r>
              <a:rPr lang="en-GB" sz="2400" dirty="0" smtClean="0"/>
              <a:t>Lorca was inspired by the </a:t>
            </a:r>
            <a:r>
              <a:rPr lang="en-GB" sz="2400" b="1" dirty="0" smtClean="0">
                <a:solidFill>
                  <a:srgbClr val="0000FF"/>
                </a:solidFill>
              </a:rPr>
              <a:t>lived experiences </a:t>
            </a:r>
            <a:r>
              <a:rPr lang="en-GB" sz="2400" dirty="0" smtClean="0"/>
              <a:t>of </a:t>
            </a:r>
            <a:r>
              <a:rPr lang="en-GB" sz="2400" b="1" dirty="0" smtClean="0">
                <a:solidFill>
                  <a:srgbClr val="0000FF"/>
                </a:solidFill>
              </a:rPr>
              <a:t>gypsies</a:t>
            </a:r>
            <a:r>
              <a:rPr lang="en-GB" sz="2400" dirty="0" smtClean="0">
                <a:solidFill>
                  <a:srgbClr val="0000FF"/>
                </a:solidFill>
              </a:rPr>
              <a:t> </a:t>
            </a:r>
            <a:r>
              <a:rPr lang="en-GB" sz="2400" dirty="0" smtClean="0"/>
              <a:t>and close to their </a:t>
            </a:r>
            <a:r>
              <a:rPr lang="en-GB" sz="2400" b="1" dirty="0" smtClean="0">
                <a:solidFill>
                  <a:srgbClr val="0000FF"/>
                </a:solidFill>
              </a:rPr>
              <a:t>communities</a:t>
            </a:r>
            <a:r>
              <a:rPr lang="en-GB" sz="2400" dirty="0" smtClean="0"/>
              <a:t>, however people stereotyped him as a gypsy poet, which he wasn’t he was a well educated </a:t>
            </a:r>
            <a:r>
              <a:rPr lang="en-GB" sz="2400" b="1" dirty="0" smtClean="0">
                <a:solidFill>
                  <a:srgbClr val="0000FF"/>
                </a:solidFill>
              </a:rPr>
              <a:t>intellectual</a:t>
            </a:r>
            <a:r>
              <a:rPr lang="en-GB" sz="2400" dirty="0"/>
              <a:t> </a:t>
            </a:r>
            <a:r>
              <a:rPr lang="en-GB" sz="2400" dirty="0" smtClean="0"/>
              <a:t>and wanted to be recognised as such.</a:t>
            </a:r>
          </a:p>
          <a:p>
            <a:pPr marL="457200" indent="-457200">
              <a:buFont typeface="Arial"/>
              <a:buChar char="•"/>
            </a:pPr>
            <a:endParaRPr lang="en-GB" sz="2400" dirty="0" smtClean="0"/>
          </a:p>
        </p:txBody>
      </p:sp>
    </p:spTree>
    <p:extLst>
      <p:ext uri="{BB962C8B-B14F-4D97-AF65-F5344CB8AC3E}">
        <p14:creationId xmlns:p14="http://schemas.microsoft.com/office/powerpoint/2010/main" val="230456034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12192000" cy="6247863"/>
          </a:xfrm>
          <a:prstGeom prst="rect">
            <a:avLst/>
          </a:prstGeom>
          <a:solidFill>
            <a:schemeClr val="accent4">
              <a:lumMod val="20000"/>
              <a:lumOff val="80000"/>
            </a:schemeClr>
          </a:solidFill>
          <a:ln>
            <a:solidFill>
              <a:schemeClr val="tx1"/>
            </a:solidFill>
          </a:ln>
        </p:spPr>
        <p:txBody>
          <a:bodyPr wrap="square" rtlCol="0">
            <a:spAutoFit/>
          </a:bodyPr>
          <a:lstStyle/>
          <a:p>
            <a:r>
              <a:rPr lang="en-GB" sz="3200" b="1" u="sng" dirty="0" smtClean="0"/>
              <a:t>Federico Garcia Lorca</a:t>
            </a:r>
          </a:p>
          <a:p>
            <a:endParaRPr lang="en-GB" sz="3200" b="1" u="sng" dirty="0" smtClean="0"/>
          </a:p>
          <a:p>
            <a:pPr marL="457200" indent="-457200">
              <a:buFont typeface="Arial"/>
              <a:buChar char="•"/>
            </a:pPr>
            <a:r>
              <a:rPr lang="en-GB" sz="2400" dirty="0"/>
              <a:t>Lorca struggled with </a:t>
            </a:r>
            <a:r>
              <a:rPr lang="en-GB" sz="2400" b="1" dirty="0">
                <a:solidFill>
                  <a:srgbClr val="0000FF"/>
                </a:solidFill>
              </a:rPr>
              <a:t>depression</a:t>
            </a:r>
            <a:r>
              <a:rPr lang="en-GB" sz="2400" dirty="0"/>
              <a:t> due to the </a:t>
            </a:r>
            <a:r>
              <a:rPr lang="en-GB" sz="2400" b="1" dirty="0">
                <a:solidFill>
                  <a:srgbClr val="0000FF"/>
                </a:solidFill>
              </a:rPr>
              <a:t>rejection</a:t>
            </a:r>
            <a:r>
              <a:rPr lang="en-GB" sz="2400" dirty="0"/>
              <a:t> by Dali and his being </a:t>
            </a:r>
            <a:r>
              <a:rPr lang="en-GB" sz="2400" b="1" dirty="0">
                <a:solidFill>
                  <a:srgbClr val="0000FF"/>
                </a:solidFill>
              </a:rPr>
              <a:t>gay</a:t>
            </a:r>
            <a:r>
              <a:rPr lang="en-GB" sz="2400" dirty="0">
                <a:solidFill>
                  <a:srgbClr val="0000FF"/>
                </a:solidFill>
              </a:rPr>
              <a:t> </a:t>
            </a:r>
            <a:r>
              <a:rPr lang="en-GB" sz="2400" dirty="0"/>
              <a:t>in a time that was </a:t>
            </a:r>
            <a:r>
              <a:rPr lang="en-GB" sz="2400" b="1" dirty="0">
                <a:solidFill>
                  <a:srgbClr val="0000FF"/>
                </a:solidFill>
              </a:rPr>
              <a:t>illegal</a:t>
            </a:r>
            <a:r>
              <a:rPr lang="en-GB" sz="2400" dirty="0">
                <a:solidFill>
                  <a:srgbClr val="0000FF"/>
                </a:solidFill>
              </a:rPr>
              <a:t> </a:t>
            </a:r>
            <a:r>
              <a:rPr lang="en-GB" sz="2400" dirty="0"/>
              <a:t>he had to put on a front all the time.</a:t>
            </a:r>
          </a:p>
          <a:p>
            <a:pPr marL="457200" indent="-457200">
              <a:buFont typeface="Arial"/>
              <a:buChar char="•"/>
            </a:pPr>
            <a:r>
              <a:rPr lang="en-GB" sz="2400" dirty="0"/>
              <a:t>He travelled to New York and wrote about </a:t>
            </a:r>
            <a:r>
              <a:rPr lang="en-GB" sz="2400" b="1" dirty="0" smtClean="0">
                <a:solidFill>
                  <a:srgbClr val="0000FF"/>
                </a:solidFill>
              </a:rPr>
              <a:t>isolation, </a:t>
            </a:r>
            <a:r>
              <a:rPr lang="en-GB" sz="2400" b="1" dirty="0">
                <a:solidFill>
                  <a:srgbClr val="0000FF"/>
                </a:solidFill>
              </a:rPr>
              <a:t>capitalism and materialistic modernity</a:t>
            </a:r>
            <a:r>
              <a:rPr lang="en-GB" sz="2400" dirty="0"/>
              <a:t>.</a:t>
            </a:r>
          </a:p>
          <a:p>
            <a:pPr marL="457200" indent="-457200">
              <a:buFont typeface="Arial"/>
              <a:buChar char="•"/>
            </a:pPr>
            <a:r>
              <a:rPr lang="en-GB" sz="2400" dirty="0"/>
              <a:t>Experiencing impoverishment in rural Spain and New York, particularly the disenfranchised African American population, Lorca was an advocate of </a:t>
            </a:r>
            <a:r>
              <a:rPr lang="en-GB" sz="2400" b="1" dirty="0">
                <a:solidFill>
                  <a:srgbClr val="0000FF"/>
                </a:solidFill>
              </a:rPr>
              <a:t>theatre of social action</a:t>
            </a:r>
            <a:r>
              <a:rPr lang="en-GB" sz="2400" dirty="0"/>
              <a:t>. </a:t>
            </a:r>
          </a:p>
          <a:p>
            <a:pPr marL="457200" indent="-457200">
              <a:buFont typeface="Arial"/>
              <a:buChar char="•"/>
            </a:pPr>
            <a:r>
              <a:rPr lang="en-GB" sz="2400" dirty="0" smtClean="0"/>
              <a:t>Lorca </a:t>
            </a:r>
            <a:r>
              <a:rPr lang="en-GB" sz="2400" dirty="0"/>
              <a:t>created a travelling theatre to take theatre to rural areas and </a:t>
            </a:r>
            <a:r>
              <a:rPr lang="en-GB" sz="2400" b="1" dirty="0">
                <a:solidFill>
                  <a:srgbClr val="0000FF"/>
                </a:solidFill>
              </a:rPr>
              <a:t>lower classes </a:t>
            </a:r>
            <a:r>
              <a:rPr lang="en-GB" sz="2400" dirty="0"/>
              <a:t>who had never seen theatre before. </a:t>
            </a:r>
            <a:endParaRPr lang="en-GB" sz="2400" dirty="0" smtClean="0"/>
          </a:p>
          <a:p>
            <a:pPr marL="457200" indent="-457200">
              <a:buFont typeface="Arial"/>
              <a:buChar char="•"/>
            </a:pPr>
            <a:r>
              <a:rPr lang="en-GB" sz="2400" dirty="0" smtClean="0"/>
              <a:t>Lorca wrote a theatre </a:t>
            </a:r>
            <a:r>
              <a:rPr lang="en-GB" sz="2400" b="1" dirty="0" smtClean="0">
                <a:solidFill>
                  <a:srgbClr val="0000FF"/>
                </a:solidFill>
              </a:rPr>
              <a:t>trilogy</a:t>
            </a:r>
            <a:r>
              <a:rPr lang="en-GB" sz="2400" dirty="0" smtClean="0">
                <a:solidFill>
                  <a:srgbClr val="0000FF"/>
                </a:solidFill>
              </a:rPr>
              <a:t> </a:t>
            </a:r>
            <a:r>
              <a:rPr lang="en-GB" sz="2400" dirty="0" smtClean="0"/>
              <a:t>which </a:t>
            </a:r>
            <a:r>
              <a:rPr lang="en-GB" sz="2400" b="1" dirty="0" smtClean="0">
                <a:solidFill>
                  <a:srgbClr val="0000FF"/>
                </a:solidFill>
              </a:rPr>
              <a:t>rebelled against </a:t>
            </a:r>
            <a:r>
              <a:rPr lang="en-GB" sz="2400" dirty="0" smtClean="0"/>
              <a:t>the norms of bourgeois/ </a:t>
            </a:r>
            <a:r>
              <a:rPr lang="en-GB" sz="2400" b="1" dirty="0" smtClean="0">
                <a:solidFill>
                  <a:srgbClr val="0000FF"/>
                </a:solidFill>
              </a:rPr>
              <a:t>middle class </a:t>
            </a:r>
            <a:r>
              <a:rPr lang="en-GB" sz="2400" dirty="0" smtClean="0"/>
              <a:t>Spain: 1. Blood Wedding, 2. </a:t>
            </a:r>
            <a:r>
              <a:rPr lang="en-GB" sz="2400" dirty="0" err="1" smtClean="0"/>
              <a:t>Yerma</a:t>
            </a:r>
            <a:r>
              <a:rPr lang="en-GB" sz="2400" dirty="0" smtClean="0"/>
              <a:t> and 3. </a:t>
            </a:r>
            <a:r>
              <a:rPr lang="en-GB" sz="2400" dirty="0"/>
              <a:t>T</a:t>
            </a:r>
            <a:r>
              <a:rPr lang="en-GB" sz="2400" dirty="0" smtClean="0"/>
              <a:t>he House of </a:t>
            </a:r>
            <a:r>
              <a:rPr lang="en-GB" sz="2400" dirty="0" err="1" smtClean="0"/>
              <a:t>Bernarda</a:t>
            </a:r>
            <a:r>
              <a:rPr lang="en-GB" sz="2400" dirty="0" smtClean="0"/>
              <a:t> Alba. </a:t>
            </a:r>
            <a:endParaRPr lang="en-GB" sz="2400" dirty="0"/>
          </a:p>
          <a:p>
            <a:pPr marL="457200" indent="-457200">
              <a:buFont typeface="Arial"/>
              <a:buChar char="•"/>
            </a:pPr>
            <a:r>
              <a:rPr lang="en-GB" sz="2400" dirty="0" smtClean="0"/>
              <a:t>His work </a:t>
            </a:r>
            <a:r>
              <a:rPr lang="en-GB" sz="2400" b="1" dirty="0" smtClean="0">
                <a:solidFill>
                  <a:srgbClr val="0000FF"/>
                </a:solidFill>
              </a:rPr>
              <a:t>challenged the role of women </a:t>
            </a:r>
            <a:r>
              <a:rPr lang="en-GB" sz="2400" dirty="0" smtClean="0"/>
              <a:t>in society and explored issues of class and homosexuality.</a:t>
            </a:r>
          </a:p>
          <a:p>
            <a:pPr marL="457200" indent="-457200">
              <a:buFont typeface="Arial"/>
              <a:buChar char="•"/>
            </a:pPr>
            <a:r>
              <a:rPr lang="en-GB" sz="2400" dirty="0" smtClean="0"/>
              <a:t>Lorca had strong </a:t>
            </a:r>
            <a:r>
              <a:rPr lang="en-GB" sz="2400" b="1" dirty="0" smtClean="0">
                <a:solidFill>
                  <a:srgbClr val="0000FF"/>
                </a:solidFill>
              </a:rPr>
              <a:t>socialist</a:t>
            </a:r>
            <a:r>
              <a:rPr lang="en-GB" sz="2400" dirty="0" smtClean="0">
                <a:solidFill>
                  <a:srgbClr val="0000FF"/>
                </a:solidFill>
              </a:rPr>
              <a:t> </a:t>
            </a:r>
            <a:r>
              <a:rPr lang="en-GB" sz="2400" dirty="0" smtClean="0"/>
              <a:t>views which were not liked by the fascist government. </a:t>
            </a:r>
          </a:p>
          <a:p>
            <a:pPr marL="457200" indent="-457200">
              <a:buFont typeface="Arial"/>
              <a:buChar char="•"/>
            </a:pPr>
            <a:r>
              <a:rPr lang="en-GB" sz="2400" dirty="0" smtClean="0"/>
              <a:t>The Spanish government have spent over </a:t>
            </a:r>
            <a:r>
              <a:rPr lang="en-GB" sz="2400" b="1" dirty="0" smtClean="0">
                <a:solidFill>
                  <a:srgbClr val="0000FF"/>
                </a:solidFill>
              </a:rPr>
              <a:t>70,000 Euros </a:t>
            </a:r>
            <a:r>
              <a:rPr lang="en-GB" sz="2400" dirty="0" smtClean="0"/>
              <a:t>trying to find his body by digging up sites around where he was reportedly killed, but still have </a:t>
            </a:r>
            <a:r>
              <a:rPr lang="en-GB" sz="2400" b="1" dirty="0" smtClean="0">
                <a:solidFill>
                  <a:srgbClr val="0000FF"/>
                </a:solidFill>
              </a:rPr>
              <a:t>no evidence of his body.</a:t>
            </a:r>
          </a:p>
        </p:txBody>
      </p:sp>
    </p:spTree>
    <p:extLst>
      <p:ext uri="{BB962C8B-B14F-4D97-AF65-F5344CB8AC3E}">
        <p14:creationId xmlns:p14="http://schemas.microsoft.com/office/powerpoint/2010/main" val="18987845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2466bf5e4b543919978c237fc455c65_1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95284" cy="3034847"/>
          </a:xfrm>
          <a:prstGeom prst="rect">
            <a:avLst/>
          </a:prstGeom>
        </p:spPr>
      </p:pic>
      <p:pic>
        <p:nvPicPr>
          <p:cNvPr id="3" name="Picture 2" descr="federico-garcia-lorca-poet-as-i-have-not-worried-to-be-born-i-do-no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7897" y="0"/>
            <a:ext cx="4684103" cy="4684103"/>
          </a:xfrm>
          <a:prstGeom prst="rect">
            <a:avLst/>
          </a:prstGeom>
        </p:spPr>
      </p:pic>
      <p:pic>
        <p:nvPicPr>
          <p:cNvPr id="4" name="Picture 3" descr="quote-to-burn-with-desire-and-keep-quiet-about-it-is-the-greatest-punishment-we-can-bring-federico-garcia-lorca-46-18-5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508369"/>
            <a:ext cx="7117965" cy="3349631"/>
          </a:xfrm>
          <a:prstGeom prst="rect">
            <a:avLst/>
          </a:prstGeom>
        </p:spPr>
      </p:pic>
      <p:pic>
        <p:nvPicPr>
          <p:cNvPr id="5" name="Picture 4" descr="images.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7775" y="0"/>
            <a:ext cx="2311400" cy="3505200"/>
          </a:xfrm>
          <a:prstGeom prst="rect">
            <a:avLst/>
          </a:prstGeom>
        </p:spPr>
      </p:pic>
    </p:spTree>
    <p:extLst>
      <p:ext uri="{BB962C8B-B14F-4D97-AF65-F5344CB8AC3E}">
        <p14:creationId xmlns:p14="http://schemas.microsoft.com/office/powerpoint/2010/main" val="150405658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416"/>
            <a:ext cx="12192000" cy="6863416"/>
          </a:xfrm>
          <a:prstGeom prst="rect">
            <a:avLst/>
          </a:prstGeom>
          <a:solidFill>
            <a:schemeClr val="accent4">
              <a:lumMod val="20000"/>
              <a:lumOff val="80000"/>
            </a:schemeClr>
          </a:solidFill>
          <a:ln>
            <a:solidFill>
              <a:schemeClr val="tx1"/>
            </a:solidFill>
          </a:ln>
        </p:spPr>
        <p:txBody>
          <a:bodyPr wrap="square" rtlCol="0">
            <a:spAutoFit/>
          </a:bodyPr>
          <a:lstStyle/>
          <a:p>
            <a:r>
              <a:rPr lang="en-GB" sz="3200" b="1" u="sng" dirty="0" smtClean="0"/>
              <a:t>Luis Buñuel</a:t>
            </a:r>
          </a:p>
          <a:p>
            <a:pPr marL="685800" indent="-685800">
              <a:buFont typeface="Arial"/>
              <a:buChar char="•"/>
            </a:pPr>
            <a:r>
              <a:rPr lang="en-GB" sz="2400" dirty="0" smtClean="0"/>
              <a:t>Born in: </a:t>
            </a:r>
            <a:r>
              <a:rPr lang="en-GB" sz="2400" dirty="0" err="1" smtClean="0"/>
              <a:t>Calanda</a:t>
            </a:r>
            <a:r>
              <a:rPr lang="en-GB" sz="2400" dirty="0" smtClean="0"/>
              <a:t>, </a:t>
            </a:r>
            <a:r>
              <a:rPr lang="en-GB" sz="2400" dirty="0" err="1" smtClean="0"/>
              <a:t>Teruel</a:t>
            </a:r>
            <a:r>
              <a:rPr lang="en-GB" sz="2400" dirty="0" smtClean="0"/>
              <a:t>, </a:t>
            </a:r>
            <a:r>
              <a:rPr lang="en-GB" sz="2400" b="1" dirty="0" smtClean="0">
                <a:solidFill>
                  <a:srgbClr val="0000FF"/>
                </a:solidFill>
              </a:rPr>
              <a:t>Aragon, Spain </a:t>
            </a:r>
            <a:r>
              <a:rPr lang="en-GB" sz="2400" dirty="0" smtClean="0"/>
              <a:t>to wealthy well connected parents, he had 6 brothers and sisters. Later moved to Zaragoza.</a:t>
            </a:r>
          </a:p>
          <a:p>
            <a:pPr marL="685800" indent="-685800">
              <a:buFont typeface="Arial"/>
              <a:buChar char="•"/>
            </a:pPr>
            <a:r>
              <a:rPr lang="en-GB" sz="2400" dirty="0" smtClean="0"/>
              <a:t>Worked in </a:t>
            </a:r>
            <a:r>
              <a:rPr lang="en-GB" sz="2400" b="1" dirty="0" smtClean="0">
                <a:solidFill>
                  <a:srgbClr val="0000FF"/>
                </a:solidFill>
              </a:rPr>
              <a:t>Mexico, Spain and France</a:t>
            </a:r>
            <a:r>
              <a:rPr lang="en-GB" sz="2400" dirty="0" smtClean="0"/>
              <a:t>. </a:t>
            </a:r>
          </a:p>
          <a:p>
            <a:pPr marL="685800" indent="-685800">
              <a:buFont typeface="Arial"/>
              <a:buChar char="•"/>
            </a:pPr>
            <a:r>
              <a:rPr lang="en-GB" sz="2400" dirty="0" smtClean="0"/>
              <a:t>Like most Spanish children, grew up with the </a:t>
            </a:r>
            <a:r>
              <a:rPr lang="en-GB" sz="2400" b="1" dirty="0" smtClean="0">
                <a:solidFill>
                  <a:srgbClr val="0000FF"/>
                </a:solidFill>
              </a:rPr>
              <a:t>Catholic</a:t>
            </a:r>
            <a:r>
              <a:rPr lang="en-GB" sz="2400" dirty="0" smtClean="0"/>
              <a:t> church, but became </a:t>
            </a:r>
            <a:r>
              <a:rPr lang="en-GB" sz="2400" b="1" dirty="0" smtClean="0">
                <a:solidFill>
                  <a:srgbClr val="0000FF"/>
                </a:solidFill>
              </a:rPr>
              <a:t>annoyed</a:t>
            </a:r>
            <a:r>
              <a:rPr lang="en-GB" sz="2400" dirty="0" smtClean="0">
                <a:solidFill>
                  <a:srgbClr val="0000FF"/>
                </a:solidFill>
              </a:rPr>
              <a:t> </a:t>
            </a:r>
            <a:r>
              <a:rPr lang="en-GB" sz="2400" dirty="0" smtClean="0"/>
              <a:t>with the </a:t>
            </a:r>
            <a:r>
              <a:rPr lang="en-GB" sz="2400" b="1" dirty="0" smtClean="0">
                <a:solidFill>
                  <a:srgbClr val="0000FF"/>
                </a:solidFill>
              </a:rPr>
              <a:t>institution's power and wealth</a:t>
            </a:r>
            <a:r>
              <a:rPr lang="en-GB" sz="2400" dirty="0" smtClean="0"/>
              <a:t>.</a:t>
            </a:r>
          </a:p>
          <a:p>
            <a:pPr marL="685800" indent="-685800">
              <a:buFont typeface="Arial"/>
              <a:buChar char="•"/>
            </a:pPr>
            <a:r>
              <a:rPr lang="en-GB" sz="2400" dirty="0" smtClean="0"/>
              <a:t>He was important in the Spanish </a:t>
            </a:r>
            <a:r>
              <a:rPr lang="en-GB" sz="2400" b="1" dirty="0" smtClean="0">
                <a:solidFill>
                  <a:srgbClr val="0000FF"/>
                </a:solidFill>
              </a:rPr>
              <a:t>surrealist movement</a:t>
            </a:r>
            <a:r>
              <a:rPr lang="en-GB" sz="2400" dirty="0" smtClean="0"/>
              <a:t>.</a:t>
            </a:r>
          </a:p>
          <a:p>
            <a:pPr marL="685800" indent="-685800">
              <a:buFont typeface="Arial"/>
              <a:buChar char="•"/>
            </a:pPr>
            <a:r>
              <a:rPr lang="en-GB" sz="2400" dirty="0" smtClean="0"/>
              <a:t>He was very dedicated to </a:t>
            </a:r>
            <a:r>
              <a:rPr lang="en-GB" sz="2400" b="1" dirty="0" smtClean="0">
                <a:solidFill>
                  <a:srgbClr val="0000FF"/>
                </a:solidFill>
              </a:rPr>
              <a:t>politics</a:t>
            </a:r>
            <a:r>
              <a:rPr lang="en-GB" sz="2400" dirty="0" smtClean="0">
                <a:solidFill>
                  <a:srgbClr val="0000FF"/>
                </a:solidFill>
              </a:rPr>
              <a:t> </a:t>
            </a:r>
            <a:r>
              <a:rPr lang="en-GB" sz="2400" dirty="0" smtClean="0"/>
              <a:t>in the period of the Spanish civil war and joined the </a:t>
            </a:r>
            <a:r>
              <a:rPr lang="en-GB" sz="2400" b="1" dirty="0" smtClean="0">
                <a:solidFill>
                  <a:srgbClr val="0000FF"/>
                </a:solidFill>
              </a:rPr>
              <a:t>Communist Party </a:t>
            </a:r>
            <a:r>
              <a:rPr lang="en-GB" sz="2400" dirty="0" smtClean="0"/>
              <a:t>of Spain, but later in life </a:t>
            </a:r>
            <a:r>
              <a:rPr lang="en-GB" sz="2400" b="1" dirty="0" smtClean="0">
                <a:solidFill>
                  <a:srgbClr val="0000FF"/>
                </a:solidFill>
              </a:rPr>
              <a:t>denied being a communist</a:t>
            </a:r>
            <a:r>
              <a:rPr lang="en-GB" sz="2400" dirty="0" smtClean="0"/>
              <a:t>. </a:t>
            </a:r>
          </a:p>
          <a:p>
            <a:pPr marL="685800" indent="-685800">
              <a:buFont typeface="Arial"/>
              <a:buChar char="•"/>
            </a:pPr>
            <a:r>
              <a:rPr lang="en-GB" sz="2400" dirty="0" smtClean="0"/>
              <a:t>Buñuel was very close friends with Lorca, although they were completely different types of people. </a:t>
            </a:r>
          </a:p>
          <a:p>
            <a:pPr marL="685800" indent="-685800">
              <a:buFont typeface="Arial"/>
              <a:buChar char="•"/>
            </a:pPr>
            <a:r>
              <a:rPr lang="en-GB" sz="2400" dirty="0" smtClean="0"/>
              <a:t>Buñuel had a harder relationship with </a:t>
            </a:r>
            <a:r>
              <a:rPr lang="en-GB" sz="2400" dirty="0" err="1" smtClean="0"/>
              <a:t>Dalí</a:t>
            </a:r>
            <a:r>
              <a:rPr lang="en-GB" sz="2400" dirty="0" smtClean="0"/>
              <a:t> because he was </a:t>
            </a:r>
            <a:r>
              <a:rPr lang="en-GB" sz="2400" b="1" dirty="0" smtClean="0">
                <a:solidFill>
                  <a:srgbClr val="0000FF"/>
                </a:solidFill>
              </a:rPr>
              <a:t>jealous</a:t>
            </a:r>
            <a:r>
              <a:rPr lang="en-GB" sz="2400" dirty="0" smtClean="0">
                <a:solidFill>
                  <a:srgbClr val="0000FF"/>
                </a:solidFill>
              </a:rPr>
              <a:t> </a:t>
            </a:r>
            <a:r>
              <a:rPr lang="en-GB" sz="2400" dirty="0" smtClean="0"/>
              <a:t>of the </a:t>
            </a:r>
            <a:r>
              <a:rPr lang="en-GB" sz="2400" b="1" dirty="0" smtClean="0">
                <a:solidFill>
                  <a:srgbClr val="0000FF"/>
                </a:solidFill>
              </a:rPr>
              <a:t>intimate</a:t>
            </a:r>
            <a:r>
              <a:rPr lang="en-GB" sz="2400" dirty="0" smtClean="0">
                <a:solidFill>
                  <a:srgbClr val="0000FF"/>
                </a:solidFill>
              </a:rPr>
              <a:t> </a:t>
            </a:r>
            <a:r>
              <a:rPr lang="en-GB" sz="2400" dirty="0" smtClean="0"/>
              <a:t>relationship </a:t>
            </a:r>
            <a:r>
              <a:rPr lang="en-GB" sz="2400" dirty="0" err="1" smtClean="0"/>
              <a:t>Dal</a:t>
            </a:r>
            <a:r>
              <a:rPr lang="en-GB" sz="2400" dirty="0" err="1"/>
              <a:t>í</a:t>
            </a:r>
            <a:r>
              <a:rPr lang="en-GB" sz="2400" dirty="0" smtClean="0"/>
              <a:t> and Lorca had as well as his </a:t>
            </a:r>
            <a:r>
              <a:rPr lang="en-GB" sz="2400" b="1" dirty="0" smtClean="0">
                <a:solidFill>
                  <a:srgbClr val="0000FF"/>
                </a:solidFill>
              </a:rPr>
              <a:t>rapid success </a:t>
            </a:r>
            <a:r>
              <a:rPr lang="en-GB" sz="2400" dirty="0" smtClean="0"/>
              <a:t>as an artist. </a:t>
            </a:r>
          </a:p>
          <a:p>
            <a:pPr marL="685800" indent="-685800">
              <a:buFont typeface="Arial"/>
              <a:buChar char="•"/>
            </a:pPr>
            <a:r>
              <a:rPr lang="en-GB" sz="2400" dirty="0" smtClean="0"/>
              <a:t>Dali and Buñuel made their first film together called “</a:t>
            </a:r>
            <a:r>
              <a:rPr lang="en-GB" sz="2400" b="1" dirty="0" smtClean="0">
                <a:solidFill>
                  <a:srgbClr val="0000FF"/>
                </a:solidFill>
              </a:rPr>
              <a:t>Un </a:t>
            </a:r>
            <a:r>
              <a:rPr lang="en-GB" sz="2400" b="1" dirty="0" err="1" smtClean="0">
                <a:solidFill>
                  <a:srgbClr val="0000FF"/>
                </a:solidFill>
              </a:rPr>
              <a:t>Chien</a:t>
            </a:r>
            <a:r>
              <a:rPr lang="en-GB" sz="2400" b="1" dirty="0" smtClean="0">
                <a:solidFill>
                  <a:srgbClr val="0000FF"/>
                </a:solidFill>
              </a:rPr>
              <a:t> </a:t>
            </a:r>
            <a:r>
              <a:rPr lang="en-GB" sz="2400" b="1" dirty="0" err="1" smtClean="0">
                <a:solidFill>
                  <a:srgbClr val="0000FF"/>
                </a:solidFill>
              </a:rPr>
              <a:t>Andalou</a:t>
            </a:r>
            <a:r>
              <a:rPr lang="en-GB" sz="2400" dirty="0" smtClean="0"/>
              <a:t>” meaning, an </a:t>
            </a:r>
            <a:r>
              <a:rPr lang="en-GB" sz="2400" dirty="0" err="1" smtClean="0"/>
              <a:t>Andalucian</a:t>
            </a:r>
            <a:r>
              <a:rPr lang="en-GB" sz="2400" dirty="0" smtClean="0"/>
              <a:t> Dog, it was as silent film and went down very well and is still shown today. </a:t>
            </a:r>
          </a:p>
          <a:p>
            <a:pPr marL="685800" indent="-685800">
              <a:buFont typeface="Arial"/>
              <a:buChar char="•"/>
            </a:pPr>
            <a:r>
              <a:rPr lang="en-GB" sz="2400" dirty="0" smtClean="0"/>
              <a:t>Buñuel married Jeanne </a:t>
            </a:r>
            <a:r>
              <a:rPr lang="en-GB" sz="2400" dirty="0" err="1" smtClean="0"/>
              <a:t>Rucar</a:t>
            </a:r>
            <a:r>
              <a:rPr lang="en-GB" sz="2400" dirty="0" smtClean="0"/>
              <a:t> and had 2 children, one of his grandson’s is today a film maker too on </a:t>
            </a:r>
            <a:r>
              <a:rPr lang="en-GB" sz="2400" b="1" dirty="0" smtClean="0">
                <a:solidFill>
                  <a:srgbClr val="0000FF"/>
                </a:solidFill>
              </a:rPr>
              <a:t>National Geographic </a:t>
            </a:r>
            <a:r>
              <a:rPr lang="en-GB" sz="2400" dirty="0" smtClean="0"/>
              <a:t>series “</a:t>
            </a:r>
            <a:r>
              <a:rPr lang="en-GB" sz="2400" dirty="0" err="1" smtClean="0"/>
              <a:t>Don’’t</a:t>
            </a:r>
            <a:r>
              <a:rPr lang="en-GB" sz="2400" dirty="0" smtClean="0"/>
              <a:t> tell my mother</a:t>
            </a:r>
            <a:r>
              <a:rPr lang="mr-IN" sz="2400" dirty="0" smtClean="0"/>
              <a:t>…</a:t>
            </a:r>
            <a:r>
              <a:rPr lang="en-GB" sz="2400" dirty="0" smtClean="0"/>
              <a:t>”</a:t>
            </a:r>
          </a:p>
          <a:p>
            <a:pPr marL="685800" indent="-685800">
              <a:buFont typeface="Arial"/>
              <a:buChar char="•"/>
            </a:pPr>
            <a:r>
              <a:rPr lang="en-GB" sz="2400" dirty="0" smtClean="0"/>
              <a:t>Bunuel worked for the Republican government making </a:t>
            </a:r>
            <a:r>
              <a:rPr lang="en-GB" sz="2400" b="1" dirty="0" smtClean="0">
                <a:solidFill>
                  <a:srgbClr val="0000FF"/>
                </a:solidFill>
              </a:rPr>
              <a:t>propaganda</a:t>
            </a:r>
            <a:r>
              <a:rPr lang="en-GB" sz="2400" dirty="0" smtClean="0">
                <a:solidFill>
                  <a:srgbClr val="0000FF"/>
                </a:solidFill>
              </a:rPr>
              <a:t> </a:t>
            </a:r>
            <a:r>
              <a:rPr lang="en-GB" sz="2400" dirty="0" smtClean="0"/>
              <a:t>films and spying. </a:t>
            </a:r>
          </a:p>
        </p:txBody>
      </p:sp>
    </p:spTree>
    <p:extLst>
      <p:ext uri="{BB962C8B-B14F-4D97-AF65-F5344CB8AC3E}">
        <p14:creationId xmlns:p14="http://schemas.microsoft.com/office/powerpoint/2010/main" val="94836664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90962"/>
            <a:ext cx="12192000" cy="5016757"/>
          </a:xfrm>
          <a:prstGeom prst="rect">
            <a:avLst/>
          </a:prstGeom>
          <a:solidFill>
            <a:schemeClr val="accent4">
              <a:lumMod val="20000"/>
              <a:lumOff val="80000"/>
            </a:schemeClr>
          </a:solidFill>
          <a:ln>
            <a:solidFill>
              <a:schemeClr val="tx1"/>
            </a:solidFill>
          </a:ln>
        </p:spPr>
        <p:txBody>
          <a:bodyPr wrap="square" rtlCol="0">
            <a:spAutoFit/>
          </a:bodyPr>
          <a:lstStyle/>
          <a:p>
            <a:r>
              <a:rPr lang="en-GB" sz="3200" b="1" u="sng" dirty="0" smtClean="0"/>
              <a:t>Luis Buñuel</a:t>
            </a:r>
          </a:p>
          <a:p>
            <a:pPr marL="685800" indent="-685800">
              <a:buFont typeface="Arial"/>
              <a:buChar char="•"/>
            </a:pPr>
            <a:r>
              <a:rPr lang="en-GB" sz="2400" dirty="0" smtClean="0"/>
              <a:t>Bunuel </a:t>
            </a:r>
            <a:r>
              <a:rPr lang="en-GB" sz="2400" b="1" dirty="0" smtClean="0">
                <a:solidFill>
                  <a:srgbClr val="0000FF"/>
                </a:solidFill>
              </a:rPr>
              <a:t>mourned</a:t>
            </a:r>
            <a:r>
              <a:rPr lang="en-GB" sz="2400" dirty="0" smtClean="0">
                <a:solidFill>
                  <a:srgbClr val="0000FF"/>
                </a:solidFill>
              </a:rPr>
              <a:t> </a:t>
            </a:r>
            <a:r>
              <a:rPr lang="en-GB" sz="2400" dirty="0" smtClean="0"/>
              <a:t>the </a:t>
            </a:r>
            <a:r>
              <a:rPr lang="en-GB" sz="2400" b="1" dirty="0" smtClean="0">
                <a:solidFill>
                  <a:srgbClr val="0000FF"/>
                </a:solidFill>
              </a:rPr>
              <a:t>death</a:t>
            </a:r>
            <a:r>
              <a:rPr lang="en-GB" sz="2400" dirty="0" smtClean="0">
                <a:solidFill>
                  <a:srgbClr val="0000FF"/>
                </a:solidFill>
              </a:rPr>
              <a:t> </a:t>
            </a:r>
            <a:r>
              <a:rPr lang="en-GB" sz="2400" dirty="0" smtClean="0"/>
              <a:t>of his friend Lorca but never mentioned him again, unlike Dali who reportedly spoke about him more than Gala.</a:t>
            </a:r>
          </a:p>
          <a:p>
            <a:pPr marL="685800" indent="-685800">
              <a:buFont typeface="Arial"/>
              <a:buChar char="•"/>
            </a:pPr>
            <a:r>
              <a:rPr lang="en-GB" sz="2400" dirty="0" smtClean="0"/>
              <a:t>After the Spanish Civil War because the Nationalists won, Bunuel stayed living in the </a:t>
            </a:r>
            <a:r>
              <a:rPr lang="en-GB" sz="2400" b="1" dirty="0" smtClean="0">
                <a:solidFill>
                  <a:srgbClr val="0000FF"/>
                </a:solidFill>
              </a:rPr>
              <a:t>USA</a:t>
            </a:r>
            <a:r>
              <a:rPr lang="en-GB" sz="2400" dirty="0" smtClean="0">
                <a:solidFill>
                  <a:srgbClr val="0000FF"/>
                </a:solidFill>
              </a:rPr>
              <a:t> </a:t>
            </a:r>
            <a:r>
              <a:rPr lang="en-GB" sz="2400" dirty="0" smtClean="0"/>
              <a:t>working in Hollywood, but struggling to do so.</a:t>
            </a:r>
          </a:p>
          <a:p>
            <a:pPr marL="685800" indent="-685800">
              <a:buFont typeface="Arial"/>
              <a:buChar char="•"/>
            </a:pPr>
            <a:r>
              <a:rPr lang="en-GB" sz="2400" dirty="0" smtClean="0"/>
              <a:t>Bunuel worked for </a:t>
            </a:r>
            <a:r>
              <a:rPr lang="en-GB" sz="2400" b="1" dirty="0" smtClean="0">
                <a:solidFill>
                  <a:srgbClr val="0000FF"/>
                </a:solidFill>
              </a:rPr>
              <a:t>Warner Brothers</a:t>
            </a:r>
            <a:r>
              <a:rPr lang="en-GB" sz="2400" dirty="0" smtClean="0"/>
              <a:t>.</a:t>
            </a:r>
          </a:p>
          <a:p>
            <a:pPr marL="685800" indent="-685800">
              <a:buFont typeface="Arial"/>
              <a:buChar char="•"/>
            </a:pPr>
            <a:r>
              <a:rPr lang="en-GB" sz="2400" dirty="0" smtClean="0"/>
              <a:t>His career in USA became difficult once Dali released a biography which said he was not friends with Bunuel anymore because Bunuel was a </a:t>
            </a:r>
            <a:r>
              <a:rPr lang="en-GB" sz="2400" b="1" dirty="0" smtClean="0">
                <a:solidFill>
                  <a:srgbClr val="0000FF"/>
                </a:solidFill>
              </a:rPr>
              <a:t>Communist</a:t>
            </a:r>
            <a:r>
              <a:rPr lang="en-GB" sz="2400" dirty="0" smtClean="0"/>
              <a:t>, which made problems for him and he confronted </a:t>
            </a:r>
            <a:r>
              <a:rPr lang="en-GB" sz="2400" b="1" dirty="0" smtClean="0">
                <a:solidFill>
                  <a:srgbClr val="0000FF"/>
                </a:solidFill>
              </a:rPr>
              <a:t>Dali</a:t>
            </a:r>
            <a:r>
              <a:rPr lang="en-GB" sz="2400" dirty="0" smtClean="0">
                <a:solidFill>
                  <a:srgbClr val="0000FF"/>
                </a:solidFill>
              </a:rPr>
              <a:t> </a:t>
            </a:r>
            <a:r>
              <a:rPr lang="en-GB" sz="2400" dirty="0" smtClean="0"/>
              <a:t>about it, who said he didn’t do it to </a:t>
            </a:r>
            <a:r>
              <a:rPr lang="en-GB" sz="2400" b="1" dirty="0" smtClean="0">
                <a:solidFill>
                  <a:srgbClr val="0000FF"/>
                </a:solidFill>
              </a:rPr>
              <a:t>draw attention </a:t>
            </a:r>
            <a:r>
              <a:rPr lang="en-GB" sz="2400" dirty="0" smtClean="0"/>
              <a:t>to Bunuel but to </a:t>
            </a:r>
            <a:r>
              <a:rPr lang="en-GB" sz="2400" b="1" dirty="0" smtClean="0">
                <a:solidFill>
                  <a:srgbClr val="0000FF"/>
                </a:solidFill>
              </a:rPr>
              <a:t>himself.</a:t>
            </a:r>
          </a:p>
          <a:p>
            <a:pPr marL="685800" indent="-685800">
              <a:buFont typeface="Arial"/>
              <a:buChar char="•"/>
            </a:pPr>
            <a:r>
              <a:rPr lang="en-GB" sz="2400" dirty="0" smtClean="0"/>
              <a:t>Bunuel moved to </a:t>
            </a:r>
            <a:r>
              <a:rPr lang="en-GB" sz="2400" b="1" dirty="0" smtClean="0">
                <a:solidFill>
                  <a:srgbClr val="0000FF"/>
                </a:solidFill>
              </a:rPr>
              <a:t>Mexico</a:t>
            </a:r>
            <a:r>
              <a:rPr lang="en-GB" sz="2400" dirty="0" smtClean="0">
                <a:solidFill>
                  <a:srgbClr val="0000FF"/>
                </a:solidFill>
              </a:rPr>
              <a:t> </a:t>
            </a:r>
            <a:r>
              <a:rPr lang="en-GB" sz="2400" dirty="0" smtClean="0"/>
              <a:t>after these issues, he had a lot of </a:t>
            </a:r>
            <a:r>
              <a:rPr lang="en-GB" sz="2400" b="1" dirty="0" smtClean="0">
                <a:solidFill>
                  <a:srgbClr val="0000FF"/>
                </a:solidFill>
              </a:rPr>
              <a:t>success</a:t>
            </a:r>
            <a:r>
              <a:rPr lang="en-GB" sz="2400" dirty="0" smtClean="0">
                <a:solidFill>
                  <a:srgbClr val="0000FF"/>
                </a:solidFill>
              </a:rPr>
              <a:t> </a:t>
            </a:r>
            <a:r>
              <a:rPr lang="en-GB" sz="2400" dirty="0" smtClean="0"/>
              <a:t>in Mexico.</a:t>
            </a:r>
          </a:p>
          <a:p>
            <a:pPr marL="685800" indent="-685800">
              <a:buFont typeface="Arial"/>
              <a:buChar char="•"/>
            </a:pPr>
            <a:r>
              <a:rPr lang="en-GB" sz="2400" dirty="0" smtClean="0"/>
              <a:t>After Mexico he returned to </a:t>
            </a:r>
            <a:r>
              <a:rPr lang="en-GB" sz="2400" b="1" dirty="0" smtClean="0">
                <a:solidFill>
                  <a:srgbClr val="0000FF"/>
                </a:solidFill>
              </a:rPr>
              <a:t>international films </a:t>
            </a:r>
            <a:r>
              <a:rPr lang="en-GB" sz="2400" dirty="0" smtClean="0"/>
              <a:t>and </a:t>
            </a:r>
            <a:r>
              <a:rPr lang="en-GB" sz="2400" b="1" dirty="0" smtClean="0">
                <a:solidFill>
                  <a:srgbClr val="0000FF"/>
                </a:solidFill>
              </a:rPr>
              <a:t>won</a:t>
            </a:r>
            <a:r>
              <a:rPr lang="en-GB" sz="2400" dirty="0" smtClean="0">
                <a:solidFill>
                  <a:srgbClr val="0000FF"/>
                </a:solidFill>
              </a:rPr>
              <a:t> </a:t>
            </a:r>
            <a:r>
              <a:rPr lang="en-GB" sz="2400" dirty="0" smtClean="0"/>
              <a:t>many </a:t>
            </a:r>
            <a:r>
              <a:rPr lang="en-GB" sz="2400" b="1" dirty="0" smtClean="0">
                <a:solidFill>
                  <a:srgbClr val="0000FF"/>
                </a:solidFill>
              </a:rPr>
              <a:t>awards</a:t>
            </a:r>
            <a:r>
              <a:rPr lang="en-GB" sz="2400" dirty="0" smtClean="0">
                <a:solidFill>
                  <a:srgbClr val="0000FF"/>
                </a:solidFill>
              </a:rPr>
              <a:t> </a:t>
            </a:r>
            <a:r>
              <a:rPr lang="en-GB" sz="2400" dirty="0" smtClean="0"/>
              <a:t>and has been remembered by many </a:t>
            </a:r>
            <a:r>
              <a:rPr lang="en-GB" sz="2400" b="1" dirty="0" smtClean="0">
                <a:solidFill>
                  <a:srgbClr val="0000FF"/>
                </a:solidFill>
              </a:rPr>
              <a:t>film festivals </a:t>
            </a:r>
            <a:r>
              <a:rPr lang="en-GB" sz="2400" dirty="0" smtClean="0"/>
              <a:t>and had cinemas and schools named after him. </a:t>
            </a:r>
          </a:p>
        </p:txBody>
      </p:sp>
    </p:spTree>
    <p:extLst>
      <p:ext uri="{BB962C8B-B14F-4D97-AF65-F5344CB8AC3E}">
        <p14:creationId xmlns:p14="http://schemas.microsoft.com/office/powerpoint/2010/main" val="130990451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223423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623162" cy="3659035"/>
          </a:xfrm>
          <a:prstGeom prst="rect">
            <a:avLst/>
          </a:prstGeom>
        </p:spPr>
      </p:pic>
      <p:pic>
        <p:nvPicPr>
          <p:cNvPr id="3" name="Picture 2" descr="download (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4918" y="0"/>
            <a:ext cx="4317082" cy="5488552"/>
          </a:xfrm>
          <a:prstGeom prst="rect">
            <a:avLst/>
          </a:prstGeom>
        </p:spPr>
      </p:pic>
      <p:pic>
        <p:nvPicPr>
          <p:cNvPr id="4" name="Picture 3" descr="download (2).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1865" y="0"/>
            <a:ext cx="2336800" cy="3467100"/>
          </a:xfrm>
          <a:prstGeom prst="rect">
            <a:avLst/>
          </a:prstGeom>
        </p:spPr>
      </p:pic>
      <p:pic>
        <p:nvPicPr>
          <p:cNvPr id="5" name="Picture 4" descr="images (2).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59035"/>
            <a:ext cx="5712438" cy="3198965"/>
          </a:xfrm>
          <a:prstGeom prst="rect">
            <a:avLst/>
          </a:prstGeom>
        </p:spPr>
      </p:pic>
      <p:pic>
        <p:nvPicPr>
          <p:cNvPr id="6" name="Picture 5" descr="download.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5388" y="4381500"/>
            <a:ext cx="3276600" cy="2476500"/>
          </a:xfrm>
          <a:prstGeom prst="rect">
            <a:avLst/>
          </a:prstGeom>
        </p:spPr>
      </p:pic>
    </p:spTree>
    <p:extLst>
      <p:ext uri="{BB962C8B-B14F-4D97-AF65-F5344CB8AC3E}">
        <p14:creationId xmlns:p14="http://schemas.microsoft.com/office/powerpoint/2010/main" val="378317848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ote-age-is-something-that-doesn-t-matter-unless-you-re-a-cheese-luis-bunuel-36-79-3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500" y="889000"/>
            <a:ext cx="10795000" cy="5080000"/>
          </a:xfrm>
          <a:prstGeom prst="rect">
            <a:avLst/>
          </a:prstGeom>
        </p:spPr>
      </p:pic>
    </p:spTree>
    <p:extLst>
      <p:ext uri="{BB962C8B-B14F-4D97-AF65-F5344CB8AC3E}">
        <p14:creationId xmlns:p14="http://schemas.microsoft.com/office/powerpoint/2010/main" val="396238134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uote-you-have-to-begin-to-lose-your-memory-if-only-in-bits-and-pieces-to-realize-that-memory-luis-bunuel-43-65-1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500" y="889000"/>
            <a:ext cx="10795000" cy="5080000"/>
          </a:xfrm>
          <a:prstGeom prst="rect">
            <a:avLst/>
          </a:prstGeom>
        </p:spPr>
      </p:pic>
    </p:spTree>
    <p:extLst>
      <p:ext uri="{BB962C8B-B14F-4D97-AF65-F5344CB8AC3E}">
        <p14:creationId xmlns:p14="http://schemas.microsoft.com/office/powerpoint/2010/main" val="121033599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V5BMTgxOTM0NjcyOV5BMl5BanBnXkFtZTcwMDE0MDAwMg@@._V1_UY268_CR1,0,182,268_AL_.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522" y="663222"/>
            <a:ext cx="2510725" cy="3697111"/>
          </a:xfrm>
          <a:prstGeom prst="rect">
            <a:avLst/>
          </a:prstGeom>
          <a:ln>
            <a:solidFill>
              <a:schemeClr val="tx1"/>
            </a:solidFill>
          </a:ln>
        </p:spPr>
      </p:pic>
      <p:pic>
        <p:nvPicPr>
          <p:cNvPr id="3" name="Picture 2" descr="download (4).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444" y="4595991"/>
            <a:ext cx="2640189" cy="1977593"/>
          </a:xfrm>
          <a:prstGeom prst="rect">
            <a:avLst/>
          </a:prstGeom>
          <a:ln>
            <a:solidFill>
              <a:schemeClr val="tx1"/>
            </a:solidFill>
          </a:ln>
        </p:spPr>
      </p:pic>
      <p:sp>
        <p:nvSpPr>
          <p:cNvPr id="4" name="TextBox 3"/>
          <p:cNvSpPr txBox="1"/>
          <p:nvPr/>
        </p:nvSpPr>
        <p:spPr>
          <a:xfrm>
            <a:off x="3640667" y="170073"/>
            <a:ext cx="8367889" cy="3170099"/>
          </a:xfrm>
          <a:prstGeom prst="rect">
            <a:avLst/>
          </a:prstGeom>
          <a:solidFill>
            <a:schemeClr val="accent4">
              <a:lumMod val="20000"/>
              <a:lumOff val="80000"/>
            </a:schemeClr>
          </a:solidFill>
          <a:ln>
            <a:solidFill>
              <a:schemeClr val="tx1"/>
            </a:solidFill>
          </a:ln>
        </p:spPr>
        <p:txBody>
          <a:bodyPr wrap="square" rtlCol="0">
            <a:spAutoFit/>
          </a:bodyPr>
          <a:lstStyle/>
          <a:p>
            <a:r>
              <a:rPr lang="en-GB" sz="3200" b="1" u="sng" dirty="0" smtClean="0"/>
              <a:t>Little Ashes (2008) rated 15</a:t>
            </a:r>
            <a:endParaRPr lang="en-GB" sz="3200" b="1" u="sng" dirty="0" smtClean="0"/>
          </a:p>
          <a:p>
            <a:pPr marL="685800" indent="-685800">
              <a:buFont typeface="Arial"/>
              <a:buChar char="•"/>
            </a:pPr>
            <a:r>
              <a:rPr lang="en-GB" sz="2400" dirty="0" smtClean="0"/>
              <a:t>Little Ashes is a film about Lorca, Dali and Bunuel.</a:t>
            </a:r>
          </a:p>
          <a:p>
            <a:pPr marL="685800" indent="-685800">
              <a:buFont typeface="Arial"/>
              <a:buChar char="•"/>
            </a:pPr>
            <a:r>
              <a:rPr lang="en-GB" sz="2400" dirty="0" smtClean="0"/>
              <a:t>It is ok, but has English people playing Spanish people, which is not ideal.</a:t>
            </a:r>
          </a:p>
          <a:p>
            <a:pPr marL="685800" indent="-685800">
              <a:buFont typeface="Arial"/>
              <a:buChar char="•"/>
            </a:pPr>
            <a:r>
              <a:rPr lang="en-GB" sz="2400" dirty="0" smtClean="0"/>
              <a:t>It is a good summary to begin with but books by </a:t>
            </a:r>
            <a:r>
              <a:rPr lang="en-GB" sz="2400" b="1" dirty="0" smtClean="0"/>
              <a:t>Ian Gibson</a:t>
            </a:r>
            <a:r>
              <a:rPr lang="en-GB" sz="2400" dirty="0" smtClean="0"/>
              <a:t> are more detailed. </a:t>
            </a:r>
          </a:p>
          <a:p>
            <a:pPr marL="685800" indent="-685800">
              <a:buFont typeface="Arial"/>
              <a:buChar char="•"/>
            </a:pPr>
            <a:r>
              <a:rPr lang="en-GB" sz="2400" dirty="0" smtClean="0"/>
              <a:t>T</a:t>
            </a:r>
            <a:r>
              <a:rPr lang="en-GB" sz="2400" dirty="0" smtClean="0"/>
              <a:t>he best research being done about the three Spaniards is by Gibson.</a:t>
            </a:r>
          </a:p>
        </p:txBody>
      </p:sp>
      <p:pic>
        <p:nvPicPr>
          <p:cNvPr id="5" name="Picture 4"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9633" y="3471333"/>
            <a:ext cx="2021200" cy="3076222"/>
          </a:xfrm>
          <a:prstGeom prst="rect">
            <a:avLst/>
          </a:prstGeom>
          <a:ln>
            <a:solidFill>
              <a:schemeClr val="tx1"/>
            </a:solidFill>
          </a:ln>
        </p:spPr>
      </p:pic>
      <p:pic>
        <p:nvPicPr>
          <p:cNvPr id="6" name="Picture 5" descr="ian_gibso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756" y="3729567"/>
            <a:ext cx="2012244" cy="2709822"/>
          </a:xfrm>
          <a:prstGeom prst="rect">
            <a:avLst/>
          </a:prstGeom>
          <a:ln>
            <a:solidFill>
              <a:schemeClr val="tx1"/>
            </a:solidFill>
          </a:ln>
        </p:spPr>
      </p:pic>
    </p:spTree>
    <p:extLst>
      <p:ext uri="{BB962C8B-B14F-4D97-AF65-F5344CB8AC3E}">
        <p14:creationId xmlns:p14="http://schemas.microsoft.com/office/powerpoint/2010/main" val="40589268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esentation7" id="{A5270462-AB59-4D33-9E2A-B348BB94CB67}" vid="{CEF75ABD-F6CC-41FE-8A47-A85C66C0FD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6FDBF19D94B24985655FDFE26550E2" ma:contentTypeVersion="4" ma:contentTypeDescription="Create a new document." ma:contentTypeScope="" ma:versionID="21bdeedaa576806f2a49499a443db63f">
  <xsd:schema xmlns:xsd="http://www.w3.org/2001/XMLSchema" xmlns:xs="http://www.w3.org/2001/XMLSchema" xmlns:p="http://schemas.microsoft.com/office/2006/metadata/properties" xmlns:ns2="aeea5e98-a214-4939-85d5-3658d3d98e39" xmlns:ns3="b8f4ebcf-8b25-49e2-96f9-0f16af038e33" targetNamespace="http://schemas.microsoft.com/office/2006/metadata/properties" ma:root="true" ma:fieldsID="e0c02910cd6ed68e0989f954283f3a12" ns2:_="" ns3:_="">
    <xsd:import namespace="aeea5e98-a214-4939-85d5-3658d3d98e39"/>
    <xsd:import namespace="b8f4ebcf-8b25-49e2-96f9-0f16af038e33"/>
    <xsd:element name="properties">
      <xsd:complexType>
        <xsd:sequence>
          <xsd:element name="documentManagement">
            <xsd:complexType>
              <xsd:all>
                <xsd:element ref="ns2:SharedWithUsers" minOccurs="0"/>
                <xsd:element ref="ns3:SharedWithDetails"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a5e98-a214-4939-85d5-3658d3d98e3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8f4ebcf-8b25-49e2-96f9-0f16af038e33"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A7549F8-7143-40C0-A96C-6FA3F38B5F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ea5e98-a214-4939-85d5-3658d3d98e39"/>
    <ds:schemaRef ds:uri="b8f4ebcf-8b25-49e2-96f9-0f16af038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4A96AC-4278-465E-8297-83189FA29550}">
  <ds:schemaRefs>
    <ds:schemaRef ds:uri="http://schemas.microsoft.com/sharepoint/v3/contenttype/forms"/>
  </ds:schemaRefs>
</ds:datastoreItem>
</file>

<file path=customXml/itemProps3.xml><?xml version="1.0" encoding="utf-8"?>
<ds:datastoreItem xmlns:ds="http://schemas.openxmlformats.org/officeDocument/2006/customXml" ds:itemID="{EDB4BEEE-B43F-4B84-98B3-AB610D4493AE}">
  <ds:schemaRefs>
    <ds:schemaRef ds:uri="http://schemas.openxmlformats.org/package/2006/metadata/core-properties"/>
    <ds:schemaRef ds:uri="http://purl.org/dc/dcmitype/"/>
    <ds:schemaRef ds:uri="b8f4ebcf-8b25-49e2-96f9-0f16af038e33"/>
    <ds:schemaRef ds:uri="http://schemas.microsoft.com/office/2006/documentManagement/types"/>
    <ds:schemaRef ds:uri="http://purl.org/dc/terms/"/>
    <ds:schemaRef ds:uri="http://purl.org/dc/elements/1.1/"/>
    <ds:schemaRef ds:uri="http://schemas.microsoft.com/office/infopath/2007/PartnerControls"/>
    <ds:schemaRef ds:uri="aeea5e98-a214-4939-85d5-3658d3d98e39"/>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Geog%20PPT%20Template%20-%20Widescreen</Template>
  <TotalTime>14228</TotalTime>
  <Words>1547</Words>
  <Application>Microsoft Macintosh PowerPoint</Application>
  <PresentationFormat>Custom</PresentationFormat>
  <Paragraphs>96</Paragraphs>
  <Slides>18</Slides>
  <Notes>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Mace</dc:creator>
  <cp:lastModifiedBy>Isabel Wood</cp:lastModifiedBy>
  <cp:revision>372</cp:revision>
  <cp:lastPrinted>2017-01-11T20:54:27Z</cp:lastPrinted>
  <dcterms:created xsi:type="dcterms:W3CDTF">2016-10-13T20:25:52Z</dcterms:created>
  <dcterms:modified xsi:type="dcterms:W3CDTF">2017-10-26T11:33:46Z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0x010100406FDBF19D94B24985655FDFE26550E2</vt:lpwstr>
  </property>
</Properties>
</file>