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handoutMasterIdLst>
    <p:handoutMasterId r:id="rId40"/>
  </p:handoutMasterIdLst>
  <p:sldIdLst>
    <p:sldId id="260" r:id="rId5"/>
    <p:sldId id="301" r:id="rId6"/>
    <p:sldId id="302" r:id="rId7"/>
    <p:sldId id="318" r:id="rId8"/>
    <p:sldId id="303" r:id="rId9"/>
    <p:sldId id="344" r:id="rId10"/>
    <p:sldId id="346" r:id="rId11"/>
    <p:sldId id="345" r:id="rId12"/>
    <p:sldId id="347" r:id="rId13"/>
    <p:sldId id="326" r:id="rId14"/>
    <p:sldId id="334" r:id="rId15"/>
    <p:sldId id="335" r:id="rId16"/>
    <p:sldId id="332" r:id="rId17"/>
    <p:sldId id="333" r:id="rId18"/>
    <p:sldId id="306" r:id="rId19"/>
    <p:sldId id="320" r:id="rId20"/>
    <p:sldId id="327" r:id="rId21"/>
    <p:sldId id="321" r:id="rId22"/>
    <p:sldId id="328" r:id="rId23"/>
    <p:sldId id="329" r:id="rId24"/>
    <p:sldId id="336" r:id="rId25"/>
    <p:sldId id="337" r:id="rId26"/>
    <p:sldId id="322" r:id="rId27"/>
    <p:sldId id="330" r:id="rId28"/>
    <p:sldId id="338" r:id="rId29"/>
    <p:sldId id="339" r:id="rId30"/>
    <p:sldId id="341" r:id="rId31"/>
    <p:sldId id="342" r:id="rId32"/>
    <p:sldId id="340" r:id="rId33"/>
    <p:sldId id="323" r:id="rId34"/>
    <p:sldId id="331" r:id="rId35"/>
    <p:sldId id="316" r:id="rId36"/>
    <p:sldId id="317" r:id="rId37"/>
    <p:sldId id="34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C4FC4D"/>
    <a:srgbClr val="F81EA9"/>
    <a:srgbClr val="33CCCC"/>
    <a:srgbClr val="CC0066"/>
    <a:srgbClr val="000000"/>
    <a:srgbClr val="FD6131"/>
    <a:srgbClr val="1432CB"/>
    <a:srgbClr val="79A4D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68" autoAdjust="0"/>
    <p:restoredTop sz="81395" autoAdjust="0"/>
  </p:normalViewPr>
  <p:slideViewPr>
    <p:cSldViewPr snapToGrid="0">
      <p:cViewPr varScale="1">
        <p:scale>
          <a:sx n="79" d="100"/>
          <a:sy n="79" d="100"/>
        </p:scale>
        <p:origin x="232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08"/>
    </p:cViewPr>
  </p:sorterViewPr>
  <p:notesViewPr>
    <p:cSldViewPr snapToGrid="0">
      <p:cViewPr varScale="1">
        <p:scale>
          <a:sx n="82" d="100"/>
          <a:sy n="82" d="100"/>
        </p:scale>
        <p:origin x="-240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8A761-BBA7-4E07-8945-E8BE288BEE17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74A0B-5909-4D25-8853-12EA3B072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1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A0CD-C313-4030-AF84-2FAEC38854E2}" type="datetimeFigureOut">
              <a:rPr lang="en-US" smtClean="0"/>
              <a:t>11/17/18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781E-829F-4185-8603-ED1FCD0F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5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9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5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15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53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dirty="0"/>
              <a:t>Coastal retreat is now 148m/year.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15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34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27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38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42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36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1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6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8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2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8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9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7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61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0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9C4CF-7D23-4C9E-AEE9-E4AD57DDE3C0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929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Date: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fld id="{5107A45F-A242-41DF-9C6C-F0DF118758FE}" type="datetime4">
              <a:rPr lang="en-GB" sz="1400" baseline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17 November 2018</a:t>
            </a:fld>
            <a:r>
              <a:rPr lang="en-GB" sz="14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r>
              <a:rPr lang="en-GB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E.Q: What is happening at the Nile Delta? </a:t>
            </a:r>
          </a:p>
        </p:txBody>
      </p:sp>
    </p:spTree>
    <p:extLst>
      <p:ext uri="{BB962C8B-B14F-4D97-AF65-F5344CB8AC3E}">
        <p14:creationId xmlns:p14="http://schemas.microsoft.com/office/powerpoint/2010/main" val="29478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jdOlv82kPE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VDcOCOQA4U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554" y="625278"/>
            <a:ext cx="11848246" cy="830997"/>
          </a:xfrm>
          <a:prstGeom prst="rect">
            <a:avLst/>
          </a:prstGeom>
          <a:solidFill>
            <a:schemeClr val="bg1">
              <a:alpha val="99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  <a:softEdge rad="127000"/>
          </a:effectLst>
        </p:spPr>
        <p:txBody>
          <a:bodyPr wrap="square" rtlCol="0">
            <a:spAutoFit/>
          </a:bodyPr>
          <a:lstStyle/>
          <a:p>
            <a:pPr defTabSz="863600"/>
            <a:r>
              <a:rPr lang="en-GB" sz="4800" b="1" dirty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Nile Delta Low 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554" y="5384169"/>
            <a:ext cx="10491587" cy="461665"/>
          </a:xfrm>
          <a:prstGeom prst="rect">
            <a:avLst/>
          </a:prstGeom>
          <a:solidFill>
            <a:srgbClr val="CC0066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E.Q: What is happening at the Nile Delta?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68250-F72B-A14B-8BF2-2596A32E56E8}"/>
              </a:ext>
            </a:extLst>
          </p:cNvPr>
          <p:cNvSpPr txBox="1"/>
          <p:nvPr/>
        </p:nvSpPr>
        <p:spPr>
          <a:xfrm>
            <a:off x="140554" y="5852126"/>
            <a:ext cx="1049158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CC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L.O: Explain how the low energy coastline shapes the landscape at Nile.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970170-FDC9-1143-BE29-4A7D1CBE9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51" y="1649693"/>
            <a:ext cx="5681755" cy="319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2240" y="1513438"/>
            <a:ext cx="2281560" cy="1843227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1. Coasts as a Natural System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712689" y="1544416"/>
            <a:ext cx="2088232" cy="1843227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2. Coastal Influencers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0769" y="5750750"/>
            <a:ext cx="11758191" cy="86360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11. Skills Focus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48230" y="691362"/>
            <a:ext cx="10658503" cy="504825"/>
          </a:xfrm>
          <a:prstGeom prst="round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solidFill>
                  <a:srgbClr val="000000"/>
                </a:solidFill>
              </a:rPr>
              <a:t>A Level OCR Coastal Landscapes </a:t>
            </a:r>
            <a:endParaRPr lang="en-GB" sz="2400" b="1" dirty="0">
              <a:solidFill>
                <a:srgbClr val="0000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406807" y="1049394"/>
            <a:ext cx="1169074" cy="797437"/>
          </a:xfrm>
          <a:custGeom>
            <a:avLst/>
            <a:gdLst>
              <a:gd name="connsiteX0" fmla="*/ 3223034 w 3223034"/>
              <a:gd name="connsiteY0" fmla="*/ 0 h 615635"/>
              <a:gd name="connsiteX1" fmla="*/ 2625505 w 3223034"/>
              <a:gd name="connsiteY1" fmla="*/ 353085 h 615635"/>
              <a:gd name="connsiteX2" fmla="*/ 1231271 w 3223034"/>
              <a:gd name="connsiteY2" fmla="*/ 289711 h 615635"/>
              <a:gd name="connsiteX3" fmla="*/ 217283 w 3223034"/>
              <a:gd name="connsiteY3" fmla="*/ 334978 h 615635"/>
              <a:gd name="connsiteX4" fmla="*/ 0 w 3223034"/>
              <a:gd name="connsiteY4" fmla="*/ 615635 h 61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034" h="615635">
                <a:moveTo>
                  <a:pt x="3223034" y="0"/>
                </a:moveTo>
                <a:cubicBezTo>
                  <a:pt x="3090249" y="152400"/>
                  <a:pt x="2957465" y="304800"/>
                  <a:pt x="2625505" y="353085"/>
                </a:cubicBezTo>
                <a:cubicBezTo>
                  <a:pt x="2293544" y="401370"/>
                  <a:pt x="1632641" y="292729"/>
                  <a:pt x="1231271" y="289711"/>
                </a:cubicBezTo>
                <a:cubicBezTo>
                  <a:pt x="829901" y="286693"/>
                  <a:pt x="422495" y="280657"/>
                  <a:pt x="217283" y="334978"/>
                </a:cubicBezTo>
                <a:cubicBezTo>
                  <a:pt x="12071" y="389299"/>
                  <a:pt x="6035" y="502467"/>
                  <a:pt x="0" y="615635"/>
                </a:cubicBezTo>
              </a:path>
            </a:pathLst>
          </a:custGeom>
          <a:noFill/>
          <a:ln w="57150" cmpd="sng">
            <a:solidFill>
              <a:srgbClr val="FD613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5022255" y="1495258"/>
            <a:ext cx="2088232" cy="1892385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3. Coastal Sediment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31820" y="1486412"/>
            <a:ext cx="2088232" cy="1870253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4. Landforms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753600" y="1477566"/>
            <a:ext cx="2205360" cy="1879099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5. Yorkshire High Energy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177323" y="1917600"/>
            <a:ext cx="685453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220484" y="1884679"/>
            <a:ext cx="685453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893155" y="1875833"/>
            <a:ext cx="685453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4444864" y="1846831"/>
            <a:ext cx="685453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662D8CF-5FE6-A24F-AA3D-EDF4C4F606D8}"/>
              </a:ext>
            </a:extLst>
          </p:cNvPr>
          <p:cNvSpPr/>
          <p:nvPr/>
        </p:nvSpPr>
        <p:spPr>
          <a:xfrm>
            <a:off x="200769" y="3686714"/>
            <a:ext cx="2205360" cy="1879099"/>
          </a:xfrm>
          <a:prstGeom prst="roundRect">
            <a:avLst/>
          </a:prstGeom>
          <a:solidFill>
            <a:srgbClr val="00B0F0">
              <a:alpha val="78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6. Nile Delta, Low Energy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69C3546-BF33-0443-8338-34563DD99655}"/>
              </a:ext>
            </a:extLst>
          </p:cNvPr>
          <p:cNvSpPr/>
          <p:nvPr/>
        </p:nvSpPr>
        <p:spPr>
          <a:xfrm>
            <a:off x="7331820" y="3686713"/>
            <a:ext cx="2205360" cy="1879099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9. Management in Dorset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2BB5E52-A4B1-B04D-91AE-95170E58C5BD}"/>
              </a:ext>
            </a:extLst>
          </p:cNvPr>
          <p:cNvSpPr/>
          <p:nvPr/>
        </p:nvSpPr>
        <p:spPr>
          <a:xfrm>
            <a:off x="4963691" y="3686714"/>
            <a:ext cx="2205360" cy="1879099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8.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Submergent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 Landscapes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BFD1BB5-5BA8-984F-B0EF-87473D829F43}"/>
              </a:ext>
            </a:extLst>
          </p:cNvPr>
          <p:cNvSpPr/>
          <p:nvPr/>
        </p:nvSpPr>
        <p:spPr>
          <a:xfrm>
            <a:off x="2582230" y="3713192"/>
            <a:ext cx="2205360" cy="1879099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7. Emergent Landscapes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97721A8-9213-5B43-B833-62FF1DD55C6C}"/>
              </a:ext>
            </a:extLst>
          </p:cNvPr>
          <p:cNvSpPr/>
          <p:nvPr/>
        </p:nvSpPr>
        <p:spPr>
          <a:xfrm>
            <a:off x="9785871" y="3638044"/>
            <a:ext cx="2205360" cy="1879099"/>
          </a:xfrm>
          <a:prstGeom prst="roundRect">
            <a:avLst/>
          </a:prstGeom>
          <a:solidFill>
            <a:schemeClr val="tx1">
              <a:alpha val="7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10. Humans and the coast in NZ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C50B5D0-7A17-6844-892D-2F86EB03B062}"/>
              </a:ext>
            </a:extLst>
          </p:cNvPr>
          <p:cNvCxnSpPr>
            <a:cxnSpLocks/>
          </p:cNvCxnSpPr>
          <p:nvPr/>
        </p:nvCxnSpPr>
        <p:spPr>
          <a:xfrm>
            <a:off x="1953121" y="4057903"/>
            <a:ext cx="965934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A43E7FE-02DC-AF47-A031-CD6518F736A2}"/>
              </a:ext>
            </a:extLst>
          </p:cNvPr>
          <p:cNvCxnSpPr>
            <a:cxnSpLocks/>
          </p:cNvCxnSpPr>
          <p:nvPr/>
        </p:nvCxnSpPr>
        <p:spPr>
          <a:xfrm>
            <a:off x="9042143" y="3955539"/>
            <a:ext cx="965934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21F0F3E-EDF2-9A4F-8227-EFFA8E7D85CB}"/>
              </a:ext>
            </a:extLst>
          </p:cNvPr>
          <p:cNvCxnSpPr>
            <a:cxnSpLocks/>
          </p:cNvCxnSpPr>
          <p:nvPr/>
        </p:nvCxnSpPr>
        <p:spPr>
          <a:xfrm>
            <a:off x="6732314" y="3974589"/>
            <a:ext cx="965934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999F70C-6F81-D04D-8109-5A7696412A99}"/>
              </a:ext>
            </a:extLst>
          </p:cNvPr>
          <p:cNvCxnSpPr>
            <a:cxnSpLocks/>
          </p:cNvCxnSpPr>
          <p:nvPr/>
        </p:nvCxnSpPr>
        <p:spPr>
          <a:xfrm>
            <a:off x="4239763" y="4057903"/>
            <a:ext cx="965934" cy="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9965847" y="5303038"/>
            <a:ext cx="1765710" cy="863600"/>
          </a:xfrm>
          <a:custGeom>
            <a:avLst/>
            <a:gdLst>
              <a:gd name="connsiteX0" fmla="*/ 3223034 w 3223034"/>
              <a:gd name="connsiteY0" fmla="*/ 0 h 615635"/>
              <a:gd name="connsiteX1" fmla="*/ 2625505 w 3223034"/>
              <a:gd name="connsiteY1" fmla="*/ 353085 h 615635"/>
              <a:gd name="connsiteX2" fmla="*/ 1231271 w 3223034"/>
              <a:gd name="connsiteY2" fmla="*/ 289711 h 615635"/>
              <a:gd name="connsiteX3" fmla="*/ 217283 w 3223034"/>
              <a:gd name="connsiteY3" fmla="*/ 334978 h 615635"/>
              <a:gd name="connsiteX4" fmla="*/ 0 w 3223034"/>
              <a:gd name="connsiteY4" fmla="*/ 615635 h 61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3034" h="615635">
                <a:moveTo>
                  <a:pt x="3223034" y="0"/>
                </a:moveTo>
                <a:cubicBezTo>
                  <a:pt x="3090249" y="152400"/>
                  <a:pt x="2957465" y="304800"/>
                  <a:pt x="2625505" y="353085"/>
                </a:cubicBezTo>
                <a:cubicBezTo>
                  <a:pt x="2293544" y="401370"/>
                  <a:pt x="1632641" y="292729"/>
                  <a:pt x="1231271" y="289711"/>
                </a:cubicBezTo>
                <a:cubicBezTo>
                  <a:pt x="829901" y="286693"/>
                  <a:pt x="422495" y="280657"/>
                  <a:pt x="217283" y="334978"/>
                </a:cubicBezTo>
                <a:cubicBezTo>
                  <a:pt x="12071" y="389299"/>
                  <a:pt x="6035" y="502467"/>
                  <a:pt x="0" y="615635"/>
                </a:cubicBezTo>
              </a:path>
            </a:pathLst>
          </a:custGeom>
          <a:noFill/>
          <a:ln w="57150" cmpd="sng">
            <a:solidFill>
              <a:srgbClr val="FD613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98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877724" y="2062726"/>
            <a:ext cx="2893101" cy="1376471"/>
            <a:chOff x="3632911" y="1878908"/>
            <a:chExt cx="2893101" cy="1376471"/>
          </a:xfrm>
        </p:grpSpPr>
        <p:sp>
          <p:nvSpPr>
            <p:cNvPr id="5" name="Rectangle 4">
              <a:hlinkClick r:id="rId3" action="ppaction://hlinksldjump"/>
            </p:cNvPr>
            <p:cNvSpPr/>
            <p:nvPr/>
          </p:nvSpPr>
          <p:spPr>
            <a:xfrm rot="21394535">
              <a:off x="3635455" y="1882182"/>
              <a:ext cx="2855889" cy="13731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E52AC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1143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rgbClr val="FE52A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Connect The Learning</a:t>
              </a:r>
            </a:p>
            <a:p>
              <a:pPr algn="ctr"/>
              <a:r>
                <a:rPr lang="en-GB" sz="2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 it</a:t>
              </a:r>
              <a:endParaRPr lang="en-GB" sz="2400" b="1" dirty="0">
                <a:solidFill>
                  <a:srgbClr val="FE52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Double Bracket 5"/>
            <p:cNvSpPr/>
            <p:nvPr/>
          </p:nvSpPr>
          <p:spPr>
            <a:xfrm rot="21394535">
              <a:off x="3632911" y="1878908"/>
              <a:ext cx="2893101" cy="1289154"/>
            </a:xfrm>
            <a:prstGeom prst="bracketPair">
              <a:avLst/>
            </a:prstGeom>
            <a:ln w="57150">
              <a:solidFill>
                <a:srgbClr val="FE52A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82884" y="3726471"/>
            <a:ext cx="3168528" cy="1261683"/>
            <a:chOff x="2983043" y="2239252"/>
            <a:chExt cx="2893101" cy="1328407"/>
          </a:xfrm>
        </p:grpSpPr>
        <p:sp>
          <p:nvSpPr>
            <p:cNvPr id="8" name="Rectangle 7">
              <a:hlinkClick r:id="" action="ppaction://noaction"/>
            </p:cNvPr>
            <p:cNvSpPr/>
            <p:nvPr/>
          </p:nvSpPr>
          <p:spPr>
            <a:xfrm>
              <a:off x="3104049" y="2239252"/>
              <a:ext cx="2667164" cy="13284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FF00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1143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Input</a:t>
              </a:r>
            </a:p>
            <a:p>
              <a:pPr algn="ctr"/>
              <a:r>
                <a:rPr lang="en-GB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A3 sheet</a:t>
              </a:r>
            </a:p>
          </p:txBody>
        </p:sp>
        <p:sp>
          <p:nvSpPr>
            <p:cNvPr id="9" name="Double Bracket 8"/>
            <p:cNvSpPr/>
            <p:nvPr/>
          </p:nvSpPr>
          <p:spPr>
            <a:xfrm>
              <a:off x="2983043" y="2278505"/>
              <a:ext cx="2893101" cy="1289154"/>
            </a:xfrm>
            <a:prstGeom prst="bracketPair">
              <a:avLst/>
            </a:prstGeom>
            <a:ln w="571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rot="337207">
            <a:off x="3040537" y="5115502"/>
            <a:ext cx="2893101" cy="1289154"/>
            <a:chOff x="2983043" y="2278505"/>
            <a:chExt cx="2893101" cy="1289154"/>
          </a:xfrm>
        </p:grpSpPr>
        <p:sp>
          <p:nvSpPr>
            <p:cNvPr id="11" name="Rectangle 10">
              <a:hlinkClick r:id="" action="ppaction://noaction"/>
            </p:cNvPr>
            <p:cNvSpPr/>
            <p:nvPr/>
          </p:nvSpPr>
          <p:spPr>
            <a:xfrm>
              <a:off x="3192905" y="2308485"/>
              <a:ext cx="2578308" cy="11842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B0F0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1143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Activity</a:t>
              </a:r>
            </a:p>
            <a:p>
              <a:pPr algn="ctr"/>
              <a:r>
                <a:rPr lang="en-GB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Video</a:t>
              </a:r>
            </a:p>
          </p:txBody>
        </p:sp>
        <p:sp>
          <p:nvSpPr>
            <p:cNvPr id="12" name="Double Bracket 11"/>
            <p:cNvSpPr/>
            <p:nvPr/>
          </p:nvSpPr>
          <p:spPr>
            <a:xfrm>
              <a:off x="2983043" y="2278505"/>
              <a:ext cx="2893101" cy="1289154"/>
            </a:xfrm>
            <a:prstGeom prst="bracketPair">
              <a:avLst/>
            </a:prstGeom>
            <a:ln w="5715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5848" y="3258778"/>
            <a:ext cx="2893101" cy="1289154"/>
            <a:chOff x="2983043" y="2278505"/>
            <a:chExt cx="2893101" cy="1289154"/>
          </a:xfrm>
        </p:grpSpPr>
        <p:sp>
          <p:nvSpPr>
            <p:cNvPr id="14" name="Rectangle 13">
              <a:hlinkClick r:id="" action="ppaction://noaction"/>
            </p:cNvPr>
            <p:cNvSpPr/>
            <p:nvPr/>
          </p:nvSpPr>
          <p:spPr>
            <a:xfrm>
              <a:off x="3192905" y="2308485"/>
              <a:ext cx="2578308" cy="11842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1143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165225" algn="l"/>
                </a:tabLst>
              </a:pPr>
              <a:r>
                <a:rPr lang="en-GB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Demo</a:t>
              </a:r>
            </a:p>
            <a:p>
              <a:pPr algn="ctr">
                <a:tabLst>
                  <a:tab pos="1165225" algn="l"/>
                </a:tabLst>
              </a:pPr>
              <a:r>
                <a:rPr lang="en-GB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Traffic Lights</a:t>
              </a:r>
            </a:p>
          </p:txBody>
        </p:sp>
        <p:sp>
          <p:nvSpPr>
            <p:cNvPr id="15" name="Double Bracket 14"/>
            <p:cNvSpPr/>
            <p:nvPr/>
          </p:nvSpPr>
          <p:spPr>
            <a:xfrm>
              <a:off x="2983043" y="2278505"/>
              <a:ext cx="2893101" cy="1289154"/>
            </a:xfrm>
            <a:prstGeom prst="bracketPair">
              <a:avLst/>
            </a:prstGeom>
            <a:ln w="57150">
              <a:solidFill>
                <a:srgbClr val="FD613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6" name="Arc 15"/>
          <p:cNvSpPr/>
          <p:nvPr/>
        </p:nvSpPr>
        <p:spPr>
          <a:xfrm>
            <a:off x="5413678" y="2259115"/>
            <a:ext cx="3185502" cy="2288818"/>
          </a:xfrm>
          <a:prstGeom prst="arc">
            <a:avLst>
              <a:gd name="adj1" fmla="val 15801975"/>
              <a:gd name="adj2" fmla="val 366530"/>
            </a:avLst>
          </a:prstGeom>
          <a:ln w="57150">
            <a:solidFill>
              <a:srgbClr val="5AFA56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 rot="6103398">
            <a:off x="4861142" y="2945893"/>
            <a:ext cx="3142243" cy="3345432"/>
          </a:xfrm>
          <a:prstGeom prst="arc">
            <a:avLst>
              <a:gd name="adj1" fmla="val 16769256"/>
              <a:gd name="adj2" fmla="val 0"/>
            </a:avLst>
          </a:prstGeom>
          <a:ln w="57150">
            <a:solidFill>
              <a:srgbClr val="5AFA56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rot="10258127">
            <a:off x="1257102" y="2852368"/>
            <a:ext cx="2705682" cy="3068355"/>
          </a:xfrm>
          <a:prstGeom prst="arc">
            <a:avLst/>
          </a:prstGeom>
          <a:ln w="57150">
            <a:solidFill>
              <a:srgbClr val="5AFA56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/>
          <p:cNvSpPr/>
          <p:nvPr/>
        </p:nvSpPr>
        <p:spPr>
          <a:xfrm rot="19002615">
            <a:off x="1283091" y="2912930"/>
            <a:ext cx="2868134" cy="1595856"/>
          </a:xfrm>
          <a:prstGeom prst="arc">
            <a:avLst>
              <a:gd name="adj1" fmla="val 16200000"/>
              <a:gd name="adj2" fmla="val 20664598"/>
            </a:avLst>
          </a:prstGeom>
          <a:ln w="57150">
            <a:solidFill>
              <a:srgbClr val="5AFA56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53383" y="607738"/>
            <a:ext cx="11859055" cy="92333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defTabSz="863600"/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Nile Delta Low Energy</a:t>
            </a:r>
            <a:endParaRPr lang="en-GB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92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083BFF-86F6-7740-AFFE-9241FACCB2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1" t="50000" r="18137" b="22614"/>
          <a:stretch/>
        </p:blipFill>
        <p:spPr>
          <a:xfrm>
            <a:off x="233081" y="793376"/>
            <a:ext cx="11698787" cy="32765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945624-C827-3B4F-90AC-9839B9AA3530}"/>
              </a:ext>
            </a:extLst>
          </p:cNvPr>
          <p:cNvSpPr txBox="1"/>
          <p:nvPr/>
        </p:nvSpPr>
        <p:spPr>
          <a:xfrm>
            <a:off x="2479396" y="4251293"/>
            <a:ext cx="9452472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To get top marks the aspect of </a:t>
            </a:r>
            <a:r>
              <a:rPr lang="en-GB" sz="2800" dirty="0">
                <a:highlight>
                  <a:srgbClr val="FFFF00"/>
                </a:highlight>
              </a:rPr>
              <a:t>time and space </a:t>
            </a:r>
            <a:r>
              <a:rPr lang="en-GB" sz="2800" dirty="0"/>
              <a:t>have to be considered and mentioned – so from seconds to millennia and located so it might be different in Alexandria or Port Said etc.</a:t>
            </a:r>
          </a:p>
          <a:p>
            <a:r>
              <a:rPr lang="en-GB" sz="2800" dirty="0"/>
              <a:t>Can you </a:t>
            </a:r>
            <a:r>
              <a:rPr lang="en-GB" sz="2800" dirty="0">
                <a:highlight>
                  <a:srgbClr val="FFFF00"/>
                </a:highlight>
              </a:rPr>
              <a:t>draw a diagram </a:t>
            </a:r>
            <a:r>
              <a:rPr lang="en-GB" sz="2800" dirty="0"/>
              <a:t>of the Nile Delta to annotate and add to an exam answer? </a:t>
            </a:r>
          </a:p>
        </p:txBody>
      </p:sp>
    </p:spTree>
    <p:extLst>
      <p:ext uri="{BB962C8B-B14F-4D97-AF65-F5344CB8AC3E}">
        <p14:creationId xmlns:p14="http://schemas.microsoft.com/office/powerpoint/2010/main" val="132485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" action="ppaction://noaction"/>
          </p:cNvPr>
          <p:cNvSpPr/>
          <p:nvPr/>
        </p:nvSpPr>
        <p:spPr>
          <a:xfrm rot="5400000" flipV="1">
            <a:off x="5181598" y="-152401"/>
            <a:ext cx="1828803" cy="12192000"/>
          </a:xfrm>
          <a:prstGeom prst="rect">
            <a:avLst/>
          </a:prstGeom>
          <a:gradFill flip="none" rotWithShape="1">
            <a:gsLst>
              <a:gs pos="0">
                <a:srgbClr val="F81EA9">
                  <a:alpha val="0"/>
                </a:srgbClr>
              </a:gs>
              <a:gs pos="100000">
                <a:srgbClr val="F81EA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`</a:t>
            </a:r>
          </a:p>
        </p:txBody>
      </p:sp>
      <p:sp>
        <p:nvSpPr>
          <p:cNvPr id="7" name="Snip Diagonal Corner Rectangle 6"/>
          <p:cNvSpPr/>
          <p:nvPr/>
        </p:nvSpPr>
        <p:spPr>
          <a:xfrm>
            <a:off x="0" y="5933715"/>
            <a:ext cx="7650480" cy="900274"/>
          </a:xfrm>
          <a:prstGeom prst="snip2Diag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6" name="Snip Diagonal Corner Rectangle 15"/>
          <p:cNvSpPr/>
          <p:nvPr/>
        </p:nvSpPr>
        <p:spPr>
          <a:xfrm>
            <a:off x="-1" y="5933715"/>
            <a:ext cx="7382933" cy="900274"/>
          </a:xfrm>
          <a:prstGeom prst="snip2Diag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Map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89333" y="320977"/>
            <a:ext cx="4110741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Task Instructions: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/>
              <a:t>Complete map worksheet. </a:t>
            </a:r>
          </a:p>
        </p:txBody>
      </p:sp>
      <p:sp>
        <p:nvSpPr>
          <p:cNvPr id="12" name="Hexagon 11">
            <a:hlinkClick r:id="" action="ppaction://noaction"/>
          </p:cNvPr>
          <p:cNvSpPr/>
          <p:nvPr/>
        </p:nvSpPr>
        <p:spPr>
          <a:xfrm>
            <a:off x="333396" y="5182559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Traffic Lights</a:t>
            </a:r>
          </a:p>
        </p:txBody>
      </p:sp>
      <p:sp>
        <p:nvSpPr>
          <p:cNvPr id="19" name="Hexagon 18">
            <a:hlinkClick r:id="rId3" action="ppaction://hlinksldjump"/>
          </p:cNvPr>
          <p:cNvSpPr/>
          <p:nvPr/>
        </p:nvSpPr>
        <p:spPr>
          <a:xfrm>
            <a:off x="333396" y="3468524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it</a:t>
            </a:r>
          </a:p>
        </p:txBody>
      </p:sp>
      <p:sp>
        <p:nvSpPr>
          <p:cNvPr id="20" name="Hexagon 19">
            <a:hlinkClick r:id="" action="ppaction://noaction"/>
          </p:cNvPr>
          <p:cNvSpPr/>
          <p:nvPr/>
        </p:nvSpPr>
        <p:spPr>
          <a:xfrm>
            <a:off x="333396" y="4037411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Videos</a:t>
            </a:r>
          </a:p>
        </p:txBody>
      </p:sp>
      <p:sp>
        <p:nvSpPr>
          <p:cNvPr id="21" name="Hexagon 20">
            <a:hlinkClick r:id="" action="ppaction://noaction"/>
          </p:cNvPr>
          <p:cNvSpPr/>
          <p:nvPr/>
        </p:nvSpPr>
        <p:spPr>
          <a:xfrm>
            <a:off x="333396" y="4609985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</a:t>
            </a:r>
          </a:p>
        </p:txBody>
      </p:sp>
      <p:pic>
        <p:nvPicPr>
          <p:cNvPr id="3" name="Picture 2" descr="A screenshot of a computer&#13;&#10;&#13;&#10;Description automatically generated">
            <a:extLst>
              <a:ext uri="{FF2B5EF4-FFF2-40B4-BE49-F238E27FC236}">
                <a16:creationId xmlns:a16="http://schemas.microsoft.com/office/drawing/2014/main" id="{730DF446-C5F8-BB47-9E30-D63315DC2F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0" t="15673" r="47515" b="16082"/>
          <a:stretch/>
        </p:blipFill>
        <p:spPr>
          <a:xfrm>
            <a:off x="4030132" y="320977"/>
            <a:ext cx="3352800" cy="46803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7941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3D58A0-0C40-A84B-8514-679033998BF0}"/>
              </a:ext>
            </a:extLst>
          </p:cNvPr>
          <p:cNvSpPr txBox="1"/>
          <p:nvPr/>
        </p:nvSpPr>
        <p:spPr>
          <a:xfrm>
            <a:off x="149941" y="487025"/>
            <a:ext cx="11908709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Deltas are: large areas of sediment found at the </a:t>
            </a:r>
            <a:r>
              <a:rPr lang="en-GB" sz="2400" dirty="0">
                <a:highlight>
                  <a:srgbClr val="FFFF00"/>
                </a:highlight>
              </a:rPr>
              <a:t>mouth</a:t>
            </a:r>
            <a:r>
              <a:rPr lang="en-GB" sz="2400" dirty="0"/>
              <a:t> of many </a:t>
            </a:r>
            <a:r>
              <a:rPr lang="en-GB" sz="2400" dirty="0">
                <a:highlight>
                  <a:srgbClr val="FFFF00"/>
                </a:highlight>
              </a:rPr>
              <a:t>rivers</a:t>
            </a:r>
            <a:r>
              <a:rPr lang="en-GB" sz="2400" dirty="0"/>
              <a:t>. The sediment is </a:t>
            </a:r>
            <a:r>
              <a:rPr lang="en-GB" sz="2400" dirty="0">
                <a:highlight>
                  <a:srgbClr val="FFFF00"/>
                </a:highlight>
              </a:rPr>
              <a:t>deposited</a:t>
            </a:r>
            <a:r>
              <a:rPr lang="en-GB" sz="2400" dirty="0"/>
              <a:t> by </a:t>
            </a:r>
            <a:r>
              <a:rPr lang="en-GB" sz="2400" dirty="0">
                <a:highlight>
                  <a:srgbClr val="FFFF00"/>
                </a:highlight>
              </a:rPr>
              <a:t>rivers</a:t>
            </a:r>
            <a:r>
              <a:rPr lang="en-GB" sz="2400" dirty="0"/>
              <a:t> and </a:t>
            </a:r>
            <a:r>
              <a:rPr lang="en-GB" sz="2400" dirty="0">
                <a:highlight>
                  <a:srgbClr val="FFFF00"/>
                </a:highlight>
              </a:rPr>
              <a:t>tidal currents</a:t>
            </a:r>
            <a:r>
              <a:rPr lang="en-GB" sz="2400" dirty="0"/>
              <a:t>. Deltas form where this happens </a:t>
            </a:r>
            <a:r>
              <a:rPr lang="en-GB" sz="2400" dirty="0">
                <a:highlight>
                  <a:srgbClr val="FFFF00"/>
                </a:highlight>
              </a:rPr>
              <a:t>faster</a:t>
            </a:r>
            <a:r>
              <a:rPr lang="en-GB" sz="2400" dirty="0"/>
              <a:t> than </a:t>
            </a:r>
            <a:r>
              <a:rPr lang="en-GB" sz="2400" dirty="0">
                <a:highlight>
                  <a:srgbClr val="FFFF00"/>
                </a:highlight>
              </a:rPr>
              <a:t>waves and tides can remove </a:t>
            </a:r>
            <a:r>
              <a:rPr lang="en-GB" sz="2400" dirty="0"/>
              <a:t>it. Tidal range is low at the Mediterranean, contributing to this.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Deltas are divided into 3 zones: </a:t>
            </a:r>
          </a:p>
          <a:p>
            <a:pPr marL="971550" lvl="1" indent="-514350">
              <a:buAutoNum type="arabicPeriod"/>
            </a:pPr>
            <a:r>
              <a:rPr lang="en-GB" sz="2400" b="1" dirty="0">
                <a:highlight>
                  <a:srgbClr val="C4FC4D"/>
                </a:highlight>
              </a:rPr>
              <a:t>Upper</a:t>
            </a:r>
            <a:r>
              <a:rPr lang="en-GB" sz="2400" dirty="0">
                <a:highlight>
                  <a:srgbClr val="C4FC4D"/>
                </a:highlight>
              </a:rPr>
              <a:t> delta plain </a:t>
            </a:r>
            <a:r>
              <a:rPr lang="en-GB" sz="2400" dirty="0"/>
              <a:t>(inland beyond reach of tides, made from river deposits)</a:t>
            </a:r>
          </a:p>
          <a:p>
            <a:pPr marL="971550" lvl="1" indent="-514350">
              <a:buAutoNum type="arabicPeriod"/>
            </a:pPr>
            <a:r>
              <a:rPr lang="en-GB" sz="2400" b="1" dirty="0">
                <a:highlight>
                  <a:srgbClr val="C4FC4D"/>
                </a:highlight>
              </a:rPr>
              <a:t>Lower</a:t>
            </a:r>
            <a:r>
              <a:rPr lang="en-GB" sz="2400" dirty="0">
                <a:highlight>
                  <a:srgbClr val="C4FC4D"/>
                </a:highlight>
              </a:rPr>
              <a:t> delta plain </a:t>
            </a:r>
            <a:r>
              <a:rPr lang="en-GB" sz="2400" dirty="0"/>
              <a:t>(inter-tidal zone submerged regularly by tide, made of marine and river deposits)</a:t>
            </a:r>
          </a:p>
          <a:p>
            <a:pPr marL="971550" lvl="1" indent="-514350">
              <a:buAutoNum type="arabicPeriod"/>
            </a:pPr>
            <a:r>
              <a:rPr lang="en-GB" sz="2400" b="1" dirty="0">
                <a:highlight>
                  <a:srgbClr val="C4FC4D"/>
                </a:highlight>
              </a:rPr>
              <a:t>Submerged</a:t>
            </a:r>
            <a:r>
              <a:rPr lang="en-GB" sz="2400" dirty="0">
                <a:highlight>
                  <a:srgbClr val="C4FC4D"/>
                </a:highlight>
              </a:rPr>
              <a:t> delta plain </a:t>
            </a:r>
            <a:r>
              <a:rPr lang="en-GB" sz="2400" dirty="0"/>
              <a:t>(below mean low water mark, mostly made of marine sediments and grows outward into the sea)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Nile Delta is an </a:t>
            </a:r>
            <a:r>
              <a:rPr lang="en-GB" sz="2400" dirty="0">
                <a:highlight>
                  <a:srgbClr val="FFFF00"/>
                </a:highlight>
              </a:rPr>
              <a:t>arcuate delta</a:t>
            </a:r>
            <a:r>
              <a:rPr lang="en-GB" sz="2400" dirty="0"/>
              <a:t>, this means: there is (or was) sufficient sediment supply available for the delta to grow seawards, but wave action is strong enough to smooth and trim its leading edge.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Deltas have criss-crossing </a:t>
            </a:r>
            <a:r>
              <a:rPr lang="en-GB" sz="2400" dirty="0">
                <a:highlight>
                  <a:srgbClr val="FF00FF"/>
                </a:highlight>
              </a:rPr>
              <a:t>distributaries</a:t>
            </a:r>
            <a:r>
              <a:rPr lang="en-GB" sz="2400" dirty="0"/>
              <a:t> where further deposition occurs.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err="1">
                <a:highlight>
                  <a:srgbClr val="FF00FF"/>
                </a:highlight>
              </a:rPr>
              <a:t>Levées</a:t>
            </a:r>
            <a:r>
              <a:rPr lang="en-GB" sz="2400" dirty="0"/>
              <a:t> (mounds of sediment) line their banks, but in times of flood the </a:t>
            </a:r>
            <a:r>
              <a:rPr lang="en-GB" sz="2400" dirty="0">
                <a:highlight>
                  <a:srgbClr val="FFFF00"/>
                </a:highlight>
              </a:rPr>
              <a:t>natural embankments</a:t>
            </a:r>
            <a:r>
              <a:rPr lang="en-GB" sz="2400" dirty="0"/>
              <a:t> are </a:t>
            </a:r>
            <a:r>
              <a:rPr lang="en-GB" sz="2400" dirty="0">
                <a:highlight>
                  <a:srgbClr val="FFFF00"/>
                </a:highlight>
              </a:rPr>
              <a:t>breached</a:t>
            </a:r>
            <a:r>
              <a:rPr lang="en-GB" sz="2400" dirty="0"/>
              <a:t> and the water and deposition occurs on </a:t>
            </a:r>
            <a:r>
              <a:rPr lang="en-GB" sz="2400" dirty="0">
                <a:highlight>
                  <a:srgbClr val="CC66FF"/>
                </a:highlight>
              </a:rPr>
              <a:t>crevasse splays.</a:t>
            </a:r>
          </a:p>
        </p:txBody>
      </p:sp>
    </p:spTree>
    <p:extLst>
      <p:ext uri="{BB962C8B-B14F-4D97-AF65-F5344CB8AC3E}">
        <p14:creationId xmlns:p14="http://schemas.microsoft.com/office/powerpoint/2010/main" val="201039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device&#13;&#10;&#13;&#10;Description automatically generated">
            <a:extLst>
              <a:ext uri="{FF2B5EF4-FFF2-40B4-BE49-F238E27FC236}">
                <a16:creationId xmlns:a16="http://schemas.microsoft.com/office/drawing/2014/main" id="{7C502F47-4BBA-514D-9895-71DB5DA5D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t="17500" r="19723" b="14583"/>
          <a:stretch/>
        </p:blipFill>
        <p:spPr>
          <a:xfrm>
            <a:off x="4381500" y="133350"/>
            <a:ext cx="5429250" cy="6483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225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C1F185-E9FB-2144-8165-3EC88C5ABD97}"/>
              </a:ext>
            </a:extLst>
          </p:cNvPr>
          <p:cNvSpPr txBox="1"/>
          <p:nvPr/>
        </p:nvSpPr>
        <p:spPr>
          <a:xfrm>
            <a:off x="255847" y="151179"/>
            <a:ext cx="11680306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The Sweet Nile Delta: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Using sweets create the river delta features on A3 paper and annotate then take picture: </a:t>
            </a:r>
            <a:r>
              <a:rPr lang="en-GB" sz="2800" b="1" u="sng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Shoe laces: river channel and delta distributaries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Yellow/brown sweets/chocolate: </a:t>
            </a:r>
            <a:r>
              <a:rPr lang="en-GB" sz="2800" dirty="0" err="1"/>
              <a:t>Levées</a:t>
            </a:r>
            <a:r>
              <a:rPr lang="en-GB" sz="2800" dirty="0"/>
              <a:t>, barrier bars, spits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Green sweets: surrounding fertile soils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Shoe laces make arrows for Prevailing winds and swell (page 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Dairy milk blocks: Aswan Dam (built in 1964) &amp; Cairo.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Blue sweets: lagoons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White chocolate: Dune accumulation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Make sediment behind the Aswan dam (120 million tonnes/year did flow past it, now only trace amounts of sediment are flowing from there)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i="1" dirty="0"/>
              <a:t>If the above is true, how many metres do you think the coast is retreating/year?</a:t>
            </a:r>
          </a:p>
        </p:txBody>
      </p:sp>
    </p:spTree>
    <p:extLst>
      <p:ext uri="{BB962C8B-B14F-4D97-AF65-F5344CB8AC3E}">
        <p14:creationId xmlns:p14="http://schemas.microsoft.com/office/powerpoint/2010/main" val="352049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4C4B7-1FC0-C441-BA05-A21BA2C09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3"/>
          <a:stretch/>
        </p:blipFill>
        <p:spPr>
          <a:xfrm rot="5400000">
            <a:off x="-84444" y="2123759"/>
            <a:ext cx="4887844" cy="3935186"/>
          </a:xfrm>
          <a:prstGeom prst="rect">
            <a:avLst/>
          </a:prstGeom>
        </p:spPr>
      </p:pic>
      <p:pic>
        <p:nvPicPr>
          <p:cNvPr id="5" name="Picture 4" descr="A picture containing indoor, table, person, wall&#13;&#10;&#13;&#10;Description automatically generated">
            <a:extLst>
              <a:ext uri="{FF2B5EF4-FFF2-40B4-BE49-F238E27FC236}">
                <a16:creationId xmlns:a16="http://schemas.microsoft.com/office/drawing/2014/main" id="{D391DE52-1B75-CF41-B1B6-C59660EB07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5" t="29853" r="14115"/>
          <a:stretch/>
        </p:blipFill>
        <p:spPr>
          <a:xfrm>
            <a:off x="7246906" y="105657"/>
            <a:ext cx="4830794" cy="3388659"/>
          </a:xfrm>
          <a:prstGeom prst="rect">
            <a:avLst/>
          </a:prstGeom>
        </p:spPr>
      </p:pic>
      <p:pic>
        <p:nvPicPr>
          <p:cNvPr id="7" name="Picture 6" descr="A picture containing text, stationary&#13;&#10;&#13;&#10;Description automatically generated">
            <a:extLst>
              <a:ext uri="{FF2B5EF4-FFF2-40B4-BE49-F238E27FC236}">
                <a16:creationId xmlns:a16="http://schemas.microsoft.com/office/drawing/2014/main" id="{ADC7DCEE-25A0-F64F-A71F-D6DC976A47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r="14706"/>
          <a:stretch/>
        </p:blipFill>
        <p:spPr>
          <a:xfrm>
            <a:off x="4613311" y="3429001"/>
            <a:ext cx="4355620" cy="3244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927A49-1A15-5449-92A7-A4A9ED5F0C82}"/>
              </a:ext>
            </a:extLst>
          </p:cNvPr>
          <p:cNvSpPr txBox="1"/>
          <p:nvPr/>
        </p:nvSpPr>
        <p:spPr>
          <a:xfrm>
            <a:off x="653748" y="859820"/>
            <a:ext cx="483079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/>
              <a:t>Does your delta look like this?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88674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16D087-F5C5-B84B-AC01-81BA4052F935}"/>
              </a:ext>
            </a:extLst>
          </p:cNvPr>
          <p:cNvSpPr txBox="1"/>
          <p:nvPr/>
        </p:nvSpPr>
        <p:spPr>
          <a:xfrm>
            <a:off x="420345" y="876789"/>
            <a:ext cx="11520643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Nile Delta displays many features </a:t>
            </a:r>
            <a:r>
              <a:rPr lang="en-GB" sz="2800" dirty="0">
                <a:highlight>
                  <a:srgbClr val="FFFF00"/>
                </a:highlight>
              </a:rPr>
              <a:t>typical of low energy coastal </a:t>
            </a:r>
            <a:r>
              <a:rPr lang="en-GB" sz="2800" dirty="0"/>
              <a:t>environment, with rates of </a:t>
            </a:r>
            <a:r>
              <a:rPr lang="en-GB" sz="2800" dirty="0">
                <a:highlight>
                  <a:srgbClr val="FFFF00"/>
                </a:highlight>
              </a:rPr>
              <a:t>fluvial deposition </a:t>
            </a:r>
            <a:r>
              <a:rPr lang="en-GB" sz="2800" dirty="0"/>
              <a:t>having </a:t>
            </a:r>
            <a:r>
              <a:rPr lang="en-GB" sz="2800" dirty="0">
                <a:highlight>
                  <a:srgbClr val="FFFF00"/>
                </a:highlight>
              </a:rPr>
              <a:t>exceeded</a:t>
            </a:r>
            <a:r>
              <a:rPr lang="en-GB" sz="2800" dirty="0"/>
              <a:t> rates of </a:t>
            </a:r>
            <a:r>
              <a:rPr lang="en-GB" sz="2800" dirty="0">
                <a:highlight>
                  <a:srgbClr val="FFFF00"/>
                </a:highlight>
              </a:rPr>
              <a:t>marine erosion </a:t>
            </a:r>
            <a:r>
              <a:rPr lang="en-GB" sz="2800" dirty="0"/>
              <a:t>for over </a:t>
            </a:r>
            <a:r>
              <a:rPr lang="en-GB" sz="2800" dirty="0">
                <a:highlight>
                  <a:srgbClr val="C4FC4D"/>
                </a:highlight>
              </a:rPr>
              <a:t>3000 years.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However, more </a:t>
            </a:r>
            <a:r>
              <a:rPr lang="en-GB" sz="2800" dirty="0">
                <a:highlight>
                  <a:srgbClr val="C4FC4D"/>
                </a:highlight>
              </a:rPr>
              <a:t>recently</a:t>
            </a:r>
            <a:r>
              <a:rPr lang="en-GB" sz="2800" dirty="0"/>
              <a:t> the situation has started to </a:t>
            </a:r>
            <a:r>
              <a:rPr lang="en-GB" sz="2800" dirty="0">
                <a:highlight>
                  <a:srgbClr val="FFFF00"/>
                </a:highlight>
              </a:rPr>
              <a:t>change</a:t>
            </a:r>
            <a:r>
              <a:rPr lang="en-GB" sz="2800" dirty="0"/>
              <a:t> due to the influence of both </a:t>
            </a:r>
            <a:r>
              <a:rPr lang="en-GB" sz="2800" dirty="0">
                <a:highlight>
                  <a:srgbClr val="FFFF00"/>
                </a:highlight>
              </a:rPr>
              <a:t>physical and human factors</a:t>
            </a:r>
            <a:r>
              <a:rPr lang="en-GB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One of the largest river deltas covering 240km of the Mediterranean coast.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Delta is </a:t>
            </a:r>
            <a:r>
              <a:rPr lang="en-GB" sz="2800" dirty="0">
                <a:highlight>
                  <a:srgbClr val="FFFF00"/>
                </a:highlight>
              </a:rPr>
              <a:t>160km</a:t>
            </a:r>
            <a:r>
              <a:rPr lang="en-GB" sz="2800" dirty="0"/>
              <a:t> in length.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It is a </a:t>
            </a:r>
            <a:r>
              <a:rPr lang="en-GB" sz="2800" dirty="0">
                <a:highlight>
                  <a:srgbClr val="FFFF00"/>
                </a:highlight>
              </a:rPr>
              <a:t>marine</a:t>
            </a:r>
            <a:r>
              <a:rPr lang="en-GB" sz="2800" dirty="0"/>
              <a:t> </a:t>
            </a:r>
            <a:r>
              <a:rPr lang="en-GB" sz="2800" dirty="0">
                <a:highlight>
                  <a:srgbClr val="FFFF00"/>
                </a:highlight>
              </a:rPr>
              <a:t>arcuate</a:t>
            </a:r>
            <a:r>
              <a:rPr lang="en-GB" sz="2800" dirty="0"/>
              <a:t> delta (shape)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Rich </a:t>
            </a:r>
            <a:r>
              <a:rPr lang="en-GB" sz="2800" dirty="0">
                <a:highlight>
                  <a:srgbClr val="FFFF00"/>
                </a:highlight>
              </a:rPr>
              <a:t>agricultural region, </a:t>
            </a:r>
            <a:r>
              <a:rPr lang="en-GB" sz="2800" dirty="0"/>
              <a:t>fertile flood plain compared to dry desert in the rest of Egypt.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Many people in Egypt live along the river Nile, and most live in the Nile delta region. </a:t>
            </a:r>
          </a:p>
        </p:txBody>
      </p:sp>
    </p:spTree>
    <p:extLst>
      <p:ext uri="{BB962C8B-B14F-4D97-AF65-F5344CB8AC3E}">
        <p14:creationId xmlns:p14="http://schemas.microsoft.com/office/powerpoint/2010/main" val="297690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arge farm field&#10;&#10;Description automatically generated">
            <a:extLst>
              <a:ext uri="{FF2B5EF4-FFF2-40B4-BE49-F238E27FC236}">
                <a16:creationId xmlns:a16="http://schemas.microsoft.com/office/drawing/2014/main" id="{F672C035-C2EF-514F-8B57-D5DE6881F1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4" r="-3" b="794"/>
          <a:stretch/>
        </p:blipFill>
        <p:spPr>
          <a:xfrm>
            <a:off x="5622233" y="10"/>
            <a:ext cx="6569769" cy="3750724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Picture 4" descr="A group of people standing on a lush green field&#10;&#10;Description automatically generated">
            <a:extLst>
              <a:ext uri="{FF2B5EF4-FFF2-40B4-BE49-F238E27FC236}">
                <a16:creationId xmlns:a16="http://schemas.microsoft.com/office/drawing/2014/main" id="{D1A9407B-60AC-1248-A17F-678866F3F8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87"/>
          <a:stretch/>
        </p:blipFill>
        <p:spPr>
          <a:xfrm>
            <a:off x="4182011" y="3887894"/>
            <a:ext cx="8009991" cy="2970106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Picture 6" descr="A picture containing outdoor&#13;&#10;&#13;&#10;Description automatically generated">
            <a:extLst>
              <a:ext uri="{FF2B5EF4-FFF2-40B4-BE49-F238E27FC236}">
                <a16:creationId xmlns:a16="http://schemas.microsoft.com/office/drawing/2014/main" id="{3334F7FA-B3D9-DF48-9DAF-5E857D9D19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2" r="9348" b="-1"/>
          <a:stretch/>
        </p:blipFill>
        <p:spPr>
          <a:xfrm>
            <a:off x="20" y="10"/>
            <a:ext cx="7503091" cy="6857990"/>
          </a:xfrm>
          <a:custGeom>
            <a:avLst/>
            <a:gdLst>
              <a:gd name="connsiteX0" fmla="*/ 0 w 7503111"/>
              <a:gd name="connsiteY0" fmla="*/ 0 h 6858000"/>
              <a:gd name="connsiteX1" fmla="*/ 677334 w 7503111"/>
              <a:gd name="connsiteY1" fmla="*/ 0 h 6858000"/>
              <a:gd name="connsiteX2" fmla="*/ 1168036 w 7503111"/>
              <a:gd name="connsiteY2" fmla="*/ 0 h 6858000"/>
              <a:gd name="connsiteX3" fmla="*/ 1205499 w 7503111"/>
              <a:gd name="connsiteY3" fmla="*/ 0 h 6858000"/>
              <a:gd name="connsiteX4" fmla="*/ 1647632 w 7503111"/>
              <a:gd name="connsiteY4" fmla="*/ 0 h 6858000"/>
              <a:gd name="connsiteX5" fmla="*/ 7215401 w 7503111"/>
              <a:gd name="connsiteY5" fmla="*/ 0 h 6858000"/>
              <a:gd name="connsiteX6" fmla="*/ 4041567 w 7503111"/>
              <a:gd name="connsiteY6" fmla="*/ 6852993 h 6858000"/>
              <a:gd name="connsiteX7" fmla="*/ 7503111 w 7503111"/>
              <a:gd name="connsiteY7" fmla="*/ 6852993 h 6858000"/>
              <a:gd name="connsiteX8" fmla="*/ 7503111 w 7503111"/>
              <a:gd name="connsiteY8" fmla="*/ 6852994 h 6858000"/>
              <a:gd name="connsiteX9" fmla="*/ 1647632 w 7503111"/>
              <a:gd name="connsiteY9" fmla="*/ 6852994 h 6858000"/>
              <a:gd name="connsiteX10" fmla="*/ 1647632 w 7503111"/>
              <a:gd name="connsiteY10" fmla="*/ 6858000 h 6858000"/>
              <a:gd name="connsiteX11" fmla="*/ 0 w 750311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641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DCB3BC5C-C305-AC4E-9F12-D2FE7FD69C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>
          <a:xfrm>
            <a:off x="369008" y="152400"/>
            <a:ext cx="10905344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13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3;&#10;&#13;&#10;Description automatically generated">
            <a:extLst>
              <a:ext uri="{FF2B5EF4-FFF2-40B4-BE49-F238E27FC236}">
                <a16:creationId xmlns:a16="http://schemas.microsoft.com/office/drawing/2014/main" id="{2700874E-11F2-6C45-B80E-020997883C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16571"/>
          <a:stretch/>
        </p:blipFill>
        <p:spPr>
          <a:xfrm>
            <a:off x="269966" y="1750423"/>
            <a:ext cx="10972800" cy="46503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A40CE5-E8C3-764F-B1E5-05EE3227A852}"/>
              </a:ext>
            </a:extLst>
          </p:cNvPr>
          <p:cNvSpPr txBox="1"/>
          <p:nvPr/>
        </p:nvSpPr>
        <p:spPr>
          <a:xfrm>
            <a:off x="269965" y="627038"/>
            <a:ext cx="10972799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Lets browse the areas available on google maps or even ArcGIS layers… what layers would you add?</a:t>
            </a:r>
          </a:p>
        </p:txBody>
      </p:sp>
    </p:spTree>
    <p:extLst>
      <p:ext uri="{BB962C8B-B14F-4D97-AF65-F5344CB8AC3E}">
        <p14:creationId xmlns:p14="http://schemas.microsoft.com/office/powerpoint/2010/main" val="3021252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ourney Down The Nile River - Amazing Egypt">
            <a:hlinkClick r:id="" action="ppaction://media"/>
            <a:extLst>
              <a:ext uri="{FF2B5EF4-FFF2-40B4-BE49-F238E27FC236}">
                <a16:creationId xmlns:a16="http://schemas.microsoft.com/office/drawing/2014/main" id="{663C97F3-E8C7-094C-B0CD-4D7A646090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708660"/>
            <a:ext cx="10576560" cy="594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1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rot="5400000" flipV="1">
            <a:off x="5181599" y="78524"/>
            <a:ext cx="1828802" cy="12192000"/>
          </a:xfrm>
          <a:prstGeom prst="rect">
            <a:avLst/>
          </a:prstGeom>
          <a:gradFill flip="none" rotWithShape="1">
            <a:gsLst>
              <a:gs pos="0">
                <a:srgbClr val="C4FC4D">
                  <a:alpha val="0"/>
                </a:srgbClr>
              </a:gs>
              <a:gs pos="100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`</a:t>
            </a:r>
          </a:p>
        </p:txBody>
      </p:sp>
      <p:sp>
        <p:nvSpPr>
          <p:cNvPr id="7" name="Snip Diagonal Corner Rectangle 6"/>
          <p:cNvSpPr/>
          <p:nvPr/>
        </p:nvSpPr>
        <p:spPr>
          <a:xfrm>
            <a:off x="0" y="5933715"/>
            <a:ext cx="7650480" cy="900274"/>
          </a:xfrm>
          <a:prstGeom prst="snip2Diag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933" y="5980020"/>
            <a:ext cx="2848857" cy="92333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A3 sheet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2625" y="373368"/>
            <a:ext cx="5173315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Task Instructions: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Explore the Nile Delta and complete the A3 sheet using the text book and any additional online sources. </a:t>
            </a:r>
          </a:p>
        </p:txBody>
      </p:sp>
      <p:sp>
        <p:nvSpPr>
          <p:cNvPr id="12" name="Hexagon 11">
            <a:hlinkClick r:id="" action="ppaction://noaction"/>
            <a:extLst>
              <a:ext uri="{FF2B5EF4-FFF2-40B4-BE49-F238E27FC236}">
                <a16:creationId xmlns:a16="http://schemas.microsoft.com/office/drawing/2014/main" id="{93EB2D6E-0457-9E48-98FD-D1C52A2B783F}"/>
              </a:ext>
            </a:extLst>
          </p:cNvPr>
          <p:cNvSpPr/>
          <p:nvPr/>
        </p:nvSpPr>
        <p:spPr>
          <a:xfrm>
            <a:off x="333396" y="5182559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Traffic Lights</a:t>
            </a:r>
          </a:p>
        </p:txBody>
      </p:sp>
      <p:sp>
        <p:nvSpPr>
          <p:cNvPr id="13" name="Hexagon 12">
            <a:hlinkClick r:id="rId3" action="ppaction://hlinksldjump"/>
            <a:extLst>
              <a:ext uri="{FF2B5EF4-FFF2-40B4-BE49-F238E27FC236}">
                <a16:creationId xmlns:a16="http://schemas.microsoft.com/office/drawing/2014/main" id="{6DA504DF-051F-6C40-AB0D-BD6F282D9924}"/>
              </a:ext>
            </a:extLst>
          </p:cNvPr>
          <p:cNvSpPr/>
          <p:nvPr/>
        </p:nvSpPr>
        <p:spPr>
          <a:xfrm>
            <a:off x="333396" y="3468524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 Association</a:t>
            </a:r>
          </a:p>
        </p:txBody>
      </p:sp>
      <p:sp>
        <p:nvSpPr>
          <p:cNvPr id="14" name="Hexagon 13">
            <a:hlinkClick r:id="" action="ppaction://noaction"/>
            <a:extLst>
              <a:ext uri="{FF2B5EF4-FFF2-40B4-BE49-F238E27FC236}">
                <a16:creationId xmlns:a16="http://schemas.microsoft.com/office/drawing/2014/main" id="{4D1BF4FC-3B12-B54E-986F-69D35A3F611C}"/>
              </a:ext>
            </a:extLst>
          </p:cNvPr>
          <p:cNvSpPr/>
          <p:nvPr/>
        </p:nvSpPr>
        <p:spPr>
          <a:xfrm>
            <a:off x="333396" y="4037411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Videos</a:t>
            </a:r>
          </a:p>
        </p:txBody>
      </p:sp>
      <p:sp>
        <p:nvSpPr>
          <p:cNvPr id="17" name="Hexagon 16">
            <a:hlinkClick r:id="" action="ppaction://noaction"/>
            <a:extLst>
              <a:ext uri="{FF2B5EF4-FFF2-40B4-BE49-F238E27FC236}">
                <a16:creationId xmlns:a16="http://schemas.microsoft.com/office/drawing/2014/main" id="{A6316ACD-F658-1E4E-AB64-F2C7B3AD91E5}"/>
              </a:ext>
            </a:extLst>
          </p:cNvPr>
          <p:cNvSpPr/>
          <p:nvPr/>
        </p:nvSpPr>
        <p:spPr>
          <a:xfrm>
            <a:off x="333396" y="4609985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72049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9C91E6-B153-F24C-9AAF-79E47A377338}"/>
              </a:ext>
            </a:extLst>
          </p:cNvPr>
          <p:cNvSpPr txBox="1"/>
          <p:nvPr/>
        </p:nvSpPr>
        <p:spPr>
          <a:xfrm>
            <a:off x="384486" y="805071"/>
            <a:ext cx="10337302" cy="22159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3800" b="1" dirty="0"/>
              <a:t>The River Nile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1933087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0C96F2-9808-DF41-BFB8-B68E567604C3}"/>
              </a:ext>
            </a:extLst>
          </p:cNvPr>
          <p:cNvSpPr txBox="1"/>
          <p:nvPr/>
        </p:nvSpPr>
        <p:spPr>
          <a:xfrm>
            <a:off x="420345" y="876789"/>
            <a:ext cx="11520643" cy="56938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Nile is, with a length of </a:t>
            </a:r>
            <a:r>
              <a:rPr lang="en-GB" sz="2800" dirty="0">
                <a:highlight>
                  <a:srgbClr val="FFFF00"/>
                </a:highlight>
              </a:rPr>
              <a:t>6650 km</a:t>
            </a:r>
            <a:r>
              <a:rPr lang="en-GB" sz="2800" dirty="0"/>
              <a:t>, one of the </a:t>
            </a:r>
            <a:r>
              <a:rPr lang="en-GB" sz="2800" dirty="0">
                <a:highlight>
                  <a:srgbClr val="FFFF00"/>
                </a:highlight>
              </a:rPr>
              <a:t>longest</a:t>
            </a:r>
            <a:r>
              <a:rPr lang="en-GB" sz="2800" dirty="0"/>
              <a:t> rivers in the world.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Its catchment area is huge, at more than </a:t>
            </a:r>
            <a:r>
              <a:rPr lang="en-GB" sz="2800" dirty="0">
                <a:highlight>
                  <a:srgbClr val="FFFF00"/>
                </a:highlight>
              </a:rPr>
              <a:t>3000 m</a:t>
            </a:r>
            <a:r>
              <a:rPr lang="en-GB" sz="2800" baseline="30000" dirty="0">
                <a:highlight>
                  <a:srgbClr val="FFFF00"/>
                </a:highlight>
              </a:rPr>
              <a:t>3</a:t>
            </a:r>
            <a:r>
              <a:rPr lang="en-GB" sz="2800" dirty="0">
                <a:highlight>
                  <a:srgbClr val="FFFF00"/>
                </a:highlight>
              </a:rPr>
              <a:t>/s</a:t>
            </a:r>
            <a:r>
              <a:rPr lang="en-GB" sz="2800" dirty="0"/>
              <a:t>, among the lowest of the world’s great rivers.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 large proportion of the Nile flow originates in </a:t>
            </a:r>
            <a:r>
              <a:rPr lang="en-GB" sz="2800" dirty="0">
                <a:highlight>
                  <a:srgbClr val="FFFF00"/>
                </a:highlight>
              </a:rPr>
              <a:t>Ethiopia</a:t>
            </a:r>
            <a:r>
              <a:rPr lang="en-GB" sz="2800" dirty="0"/>
              <a:t> and is summer monsoon rains. The rest comes from central Africa, as far away as </a:t>
            </a:r>
            <a:r>
              <a:rPr lang="en-GB" sz="2800" dirty="0">
                <a:highlight>
                  <a:srgbClr val="FFFF00"/>
                </a:highlight>
              </a:rPr>
              <a:t>Rwanda</a:t>
            </a:r>
            <a:r>
              <a:rPr lang="en-GB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Despite the relatively </a:t>
            </a:r>
            <a:r>
              <a:rPr lang="en-GB" sz="2800" dirty="0">
                <a:highlight>
                  <a:srgbClr val="FFFF00"/>
                </a:highlight>
              </a:rPr>
              <a:t>low discharge [volume of water flowing through the banks]</a:t>
            </a:r>
            <a:r>
              <a:rPr lang="en-GB" sz="2800" dirty="0"/>
              <a:t>, the river carries a </a:t>
            </a:r>
            <a:r>
              <a:rPr lang="en-GB" sz="2800" dirty="0">
                <a:highlight>
                  <a:srgbClr val="FFFF00"/>
                </a:highlight>
              </a:rPr>
              <a:t>huge sediment load</a:t>
            </a:r>
            <a:r>
              <a:rPr lang="en-GB" sz="28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sediment load distribution is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30% clay (0.002mm)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40% silt (0.002mm– 0.02mm)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/>
              <a:t>30% fine sand (0.02 – 0.2mm)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annual average sediment yield is 4.26 t/ha/year and the total is 91.3 million tonnes for the whole </a:t>
            </a:r>
            <a:r>
              <a:rPr lang="en-GB" sz="2800" dirty="0">
                <a:highlight>
                  <a:srgbClr val="FFFF00"/>
                </a:highlight>
              </a:rPr>
              <a:t>Blue Nile Basin in Ethiopia</a:t>
            </a:r>
            <a:r>
              <a:rPr lang="en-GB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1322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CBC113-8D06-C54C-A378-3509E6E65A07}"/>
              </a:ext>
            </a:extLst>
          </p:cNvPr>
          <p:cNvSpPr txBox="1"/>
          <p:nvPr/>
        </p:nvSpPr>
        <p:spPr>
          <a:xfrm>
            <a:off x="384486" y="805071"/>
            <a:ext cx="11197914" cy="22159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3800" b="1" dirty="0"/>
              <a:t>The Nile Delta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4264813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7C3FAE-177D-E14A-A55B-B5516AF244EF}"/>
              </a:ext>
            </a:extLst>
          </p:cNvPr>
          <p:cNvSpPr txBox="1"/>
          <p:nvPr/>
        </p:nvSpPr>
        <p:spPr>
          <a:xfrm>
            <a:off x="224066" y="643707"/>
            <a:ext cx="11807514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dirty="0">
                <a:highlight>
                  <a:srgbClr val="FFFF00"/>
                </a:highlight>
              </a:rPr>
              <a:t>coastal plain </a:t>
            </a:r>
            <a:r>
              <a:rPr lang="en-GB" sz="2400" dirty="0"/>
              <a:t>occupies the northern part of the Nile Delta and runs parallel to the </a:t>
            </a:r>
            <a:r>
              <a:rPr lang="en-GB" sz="2400" dirty="0">
                <a:highlight>
                  <a:srgbClr val="FFFF00"/>
                </a:highlight>
              </a:rPr>
              <a:t>Mediterranean coastline</a:t>
            </a:r>
            <a:r>
              <a:rPr lang="en-GB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In places, three </a:t>
            </a:r>
            <a:r>
              <a:rPr lang="en-GB" sz="2400" dirty="0">
                <a:highlight>
                  <a:srgbClr val="FFFF00"/>
                </a:highlight>
              </a:rPr>
              <a:t>distinct subunits </a:t>
            </a:r>
            <a:r>
              <a:rPr lang="en-GB" sz="2400" dirty="0"/>
              <a:t>of the coastal plain may be recognised: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the foreshore plain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the frontal plain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the sandy zone.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dirty="0">
                <a:highlight>
                  <a:srgbClr val="C4FC4D"/>
                </a:highlight>
              </a:rPr>
              <a:t>foreshore plain </a:t>
            </a:r>
            <a:r>
              <a:rPr lang="en-GB" sz="2400" dirty="0"/>
              <a:t>is characterised by elongated rides, running almost parallel to the present shoreline, alternating with </a:t>
            </a:r>
            <a:r>
              <a:rPr lang="en-GB" sz="2400" dirty="0">
                <a:highlight>
                  <a:srgbClr val="FFFF00"/>
                </a:highlight>
              </a:rPr>
              <a:t>lagoons, salt marshes </a:t>
            </a:r>
            <a:r>
              <a:rPr lang="en-GB" sz="2400" dirty="0"/>
              <a:t>and </a:t>
            </a:r>
            <a:r>
              <a:rPr lang="en-GB" sz="2400" dirty="0">
                <a:highlight>
                  <a:srgbClr val="FFFF00"/>
                </a:highlight>
              </a:rPr>
              <a:t>alluvial deposits </a:t>
            </a:r>
            <a:r>
              <a:rPr lang="en-GB" sz="2400" dirty="0"/>
              <a:t>in the depressions between them.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dirty="0">
                <a:highlight>
                  <a:srgbClr val="C4FC4D"/>
                </a:highlight>
              </a:rPr>
              <a:t>frontal plain </a:t>
            </a:r>
            <a:r>
              <a:rPr lang="en-GB" sz="2400" dirty="0"/>
              <a:t>is located south of the foreshore plain, and has scattered eroded </a:t>
            </a:r>
            <a:r>
              <a:rPr lang="en-GB" sz="2400" dirty="0">
                <a:highlight>
                  <a:srgbClr val="FFFF00"/>
                </a:highlight>
              </a:rPr>
              <a:t>limestone</a:t>
            </a:r>
            <a:r>
              <a:rPr lang="en-GB" sz="2400" dirty="0"/>
              <a:t> outcrops and </a:t>
            </a:r>
            <a:r>
              <a:rPr lang="en-GB" sz="2400" dirty="0">
                <a:highlight>
                  <a:srgbClr val="FFFF00"/>
                </a:highlight>
              </a:rPr>
              <a:t>clay deposits</a:t>
            </a:r>
            <a:r>
              <a:rPr lang="en-GB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dirty="0">
                <a:highlight>
                  <a:srgbClr val="C4FC4D"/>
                </a:highlight>
              </a:rPr>
              <a:t>sandy zone </a:t>
            </a:r>
            <a:r>
              <a:rPr lang="en-GB" sz="2400" dirty="0"/>
              <a:t>is composed of a variety of different </a:t>
            </a:r>
            <a:r>
              <a:rPr lang="en-GB" sz="2400" dirty="0">
                <a:highlight>
                  <a:srgbClr val="FFFF00"/>
                </a:highlight>
              </a:rPr>
              <a:t>sand formations</a:t>
            </a:r>
            <a:r>
              <a:rPr lang="en-GB" sz="2400" dirty="0"/>
              <a:t>, such as </a:t>
            </a:r>
            <a:r>
              <a:rPr lang="en-GB" sz="2400" dirty="0">
                <a:highlight>
                  <a:srgbClr val="FFFF00"/>
                </a:highlight>
              </a:rPr>
              <a:t>sheets</a:t>
            </a:r>
            <a:r>
              <a:rPr lang="en-GB" sz="2400" dirty="0"/>
              <a:t>, </a:t>
            </a:r>
            <a:r>
              <a:rPr lang="en-GB" sz="2400" dirty="0">
                <a:highlight>
                  <a:srgbClr val="FFFF00"/>
                </a:highlight>
              </a:rPr>
              <a:t>dunes and hummocks</a:t>
            </a:r>
            <a:r>
              <a:rPr lang="en-GB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delta begins to split into distributaries at Cairo more than </a:t>
            </a:r>
            <a:r>
              <a:rPr lang="en-GB" sz="2400" dirty="0">
                <a:highlight>
                  <a:srgbClr val="FFFF00"/>
                </a:highlight>
              </a:rPr>
              <a:t>160km inland</a:t>
            </a:r>
            <a:r>
              <a:rPr lang="en-GB" sz="2400" dirty="0"/>
              <a:t>, which </a:t>
            </a:r>
            <a:r>
              <a:rPr lang="en-GB" sz="2400" dirty="0">
                <a:highlight>
                  <a:srgbClr val="FFFF00"/>
                </a:highlight>
              </a:rPr>
              <a:t>fan</a:t>
            </a:r>
            <a:r>
              <a:rPr lang="en-GB" sz="2400" dirty="0"/>
              <a:t> out over the entire area of the delta. </a:t>
            </a:r>
          </a:p>
        </p:txBody>
      </p:sp>
    </p:spTree>
    <p:extLst>
      <p:ext uri="{BB962C8B-B14F-4D97-AF65-F5344CB8AC3E}">
        <p14:creationId xmlns:p14="http://schemas.microsoft.com/office/powerpoint/2010/main" val="3211711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E2FCA4-8B25-F548-A841-8B9F069D8685}"/>
              </a:ext>
            </a:extLst>
          </p:cNvPr>
          <p:cNvSpPr/>
          <p:nvPr/>
        </p:nvSpPr>
        <p:spPr>
          <a:xfrm>
            <a:off x="135699" y="547621"/>
            <a:ext cx="7599631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Before the construction of the </a:t>
            </a:r>
            <a:r>
              <a:rPr lang="en-GB" sz="2400" dirty="0">
                <a:highlight>
                  <a:srgbClr val="FFFF00"/>
                </a:highlight>
              </a:rPr>
              <a:t>Aswan High Dam in 1964</a:t>
            </a:r>
            <a:r>
              <a:rPr lang="en-GB" sz="2400" dirty="0"/>
              <a:t>, the Nile’s </a:t>
            </a:r>
            <a:r>
              <a:rPr lang="en-GB" sz="2400" dirty="0">
                <a:highlight>
                  <a:srgbClr val="FFFF00"/>
                </a:highlight>
              </a:rPr>
              <a:t>annual flood </a:t>
            </a:r>
            <a:r>
              <a:rPr lang="en-GB" sz="2400" dirty="0"/>
              <a:t>briefly covered much of the delta each year and </a:t>
            </a:r>
            <a:r>
              <a:rPr lang="en-GB" sz="2400" dirty="0">
                <a:highlight>
                  <a:srgbClr val="C4FC4D"/>
                </a:highlight>
              </a:rPr>
              <a:t>deposited a thick layer of silty mud</a:t>
            </a:r>
            <a:r>
              <a:rPr lang="en-GB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depth of these </a:t>
            </a:r>
            <a:r>
              <a:rPr lang="en-GB" sz="2400" dirty="0">
                <a:highlight>
                  <a:srgbClr val="C4FC4D"/>
                </a:highlight>
              </a:rPr>
              <a:t>alluvial deposits </a:t>
            </a:r>
            <a:r>
              <a:rPr lang="en-GB" sz="2400" dirty="0"/>
              <a:t>is </a:t>
            </a:r>
            <a:r>
              <a:rPr lang="en-GB" sz="2400" dirty="0">
                <a:highlight>
                  <a:srgbClr val="C4FC4D"/>
                </a:highlight>
              </a:rPr>
              <a:t>4m at Aswan, 9.6m in the Cairo </a:t>
            </a:r>
            <a:r>
              <a:rPr lang="en-GB" sz="2400" dirty="0"/>
              <a:t>region and even greater in the Delta itself.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Two of the large distributaries have built major </a:t>
            </a:r>
            <a:r>
              <a:rPr lang="en-GB" sz="2400" dirty="0">
                <a:highlight>
                  <a:srgbClr val="C4FC4D"/>
                </a:highlight>
              </a:rPr>
              <a:t>lobes</a:t>
            </a:r>
            <a:r>
              <a:rPr lang="en-GB" sz="2400" dirty="0"/>
              <a:t> extending beyond the general front of the delta.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Wave action in the Mediterranean </a:t>
            </a:r>
            <a:r>
              <a:rPr lang="en-GB" sz="2400" dirty="0">
                <a:highlight>
                  <a:srgbClr val="FFFF00"/>
                </a:highlight>
              </a:rPr>
              <a:t>redistributes the sediment </a:t>
            </a:r>
            <a:r>
              <a:rPr lang="en-GB" sz="2400" dirty="0"/>
              <a:t>forms a series of curved </a:t>
            </a:r>
            <a:r>
              <a:rPr lang="en-GB" sz="2400" dirty="0">
                <a:highlight>
                  <a:srgbClr val="FFFF00"/>
                </a:highlight>
              </a:rPr>
              <a:t>barrier bars</a:t>
            </a:r>
            <a:r>
              <a:rPr lang="en-GB" sz="2400" dirty="0"/>
              <a:t>, which close off segments of the Mediterranean Sea to form </a:t>
            </a:r>
            <a:r>
              <a:rPr lang="en-GB" sz="2400" dirty="0">
                <a:highlight>
                  <a:srgbClr val="FFFF00"/>
                </a:highlight>
              </a:rPr>
              <a:t>lagoons</a:t>
            </a:r>
            <a:r>
              <a:rPr lang="en-GB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lagoons in turn form a </a:t>
            </a:r>
            <a:r>
              <a:rPr lang="en-GB" sz="2400" dirty="0">
                <a:highlight>
                  <a:srgbClr val="FFFF00"/>
                </a:highlight>
              </a:rPr>
              <a:t>sub-environment</a:t>
            </a:r>
            <a:r>
              <a:rPr lang="en-GB" sz="2400" dirty="0"/>
              <a:t>, and soon become filled with fine sediment. </a:t>
            </a:r>
          </a:p>
        </p:txBody>
      </p:sp>
      <p:pic>
        <p:nvPicPr>
          <p:cNvPr id="6" name="Picture 5" descr="A close up of a map&#13;&#10;&#13;&#10;Description automatically generated">
            <a:extLst>
              <a:ext uri="{FF2B5EF4-FFF2-40B4-BE49-F238E27FC236}">
                <a16:creationId xmlns:a16="http://schemas.microsoft.com/office/drawing/2014/main" id="{0F8088B5-63A0-1647-93BC-62808FCB9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98" y="319317"/>
            <a:ext cx="3714853" cy="621936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373614-AF05-9741-8CB4-9D98E0874333}"/>
              </a:ext>
            </a:extLst>
          </p:cNvPr>
          <p:cNvCxnSpPr>
            <a:cxnSpLocks/>
          </p:cNvCxnSpPr>
          <p:nvPr/>
        </p:nvCxnSpPr>
        <p:spPr>
          <a:xfrm>
            <a:off x="7735330" y="864973"/>
            <a:ext cx="2586541" cy="4187474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167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3;&#10;&#13;&#10;Description automatically generated">
            <a:extLst>
              <a:ext uri="{FF2B5EF4-FFF2-40B4-BE49-F238E27FC236}">
                <a16:creationId xmlns:a16="http://schemas.microsoft.com/office/drawing/2014/main" id="{5B7FEB5E-E4DE-BF41-9B72-23BE09EE2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16" y="604000"/>
            <a:ext cx="8052674" cy="603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81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idge over a body of water with a mountain in the background&#10;&#10;Description automatically generated">
            <a:extLst>
              <a:ext uri="{FF2B5EF4-FFF2-40B4-BE49-F238E27FC236}">
                <a16:creationId xmlns:a16="http://schemas.microsoft.com/office/drawing/2014/main" id="{5F236D18-2970-114E-B270-969CF5254E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51" b="2"/>
          <a:stretch/>
        </p:blipFill>
        <p:spPr>
          <a:xfrm>
            <a:off x="20" y="10"/>
            <a:ext cx="9141724" cy="6863475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Picture 3" descr="A river running through a city&#13;&#10;&#13;&#10;Description automatically generated">
            <a:extLst>
              <a:ext uri="{FF2B5EF4-FFF2-40B4-BE49-F238E27FC236}">
                <a16:creationId xmlns:a16="http://schemas.microsoft.com/office/drawing/2014/main" id="{299DF926-9CA1-DE42-ABFC-7ED2C365AF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8" r="13671" b="-1"/>
          <a:stretch/>
        </p:blipFill>
        <p:spPr>
          <a:xfrm>
            <a:off x="5790353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74301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AE09F8-877D-5A44-893B-DF28242B8FF9}"/>
              </a:ext>
            </a:extLst>
          </p:cNvPr>
          <p:cNvSpPr txBox="1"/>
          <p:nvPr/>
        </p:nvSpPr>
        <p:spPr>
          <a:xfrm>
            <a:off x="1585756" y="912649"/>
            <a:ext cx="8275421" cy="43396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3800" b="1" dirty="0"/>
              <a:t>Coastal Landforms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414557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255A257-1E53-574B-985C-D064B9CC87A7}"/>
              </a:ext>
            </a:extLst>
          </p:cNvPr>
          <p:cNvSpPr/>
          <p:nvPr/>
        </p:nvSpPr>
        <p:spPr>
          <a:xfrm>
            <a:off x="170329" y="610526"/>
            <a:ext cx="11421036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prevalence of </a:t>
            </a:r>
            <a:r>
              <a:rPr lang="en-GB" sz="2400" dirty="0" err="1">
                <a:highlight>
                  <a:srgbClr val="FFFF00"/>
                </a:highlight>
              </a:rPr>
              <a:t>northwesterly</a:t>
            </a:r>
            <a:r>
              <a:rPr lang="en-GB" sz="2400" dirty="0"/>
              <a:t> winds over the Mediterranean Sea for most of the year enhances the constant </a:t>
            </a:r>
            <a:r>
              <a:rPr lang="en-GB" sz="2400" dirty="0">
                <a:highlight>
                  <a:srgbClr val="FFFF00"/>
                </a:highlight>
              </a:rPr>
              <a:t>eastward</a:t>
            </a:r>
            <a:r>
              <a:rPr lang="en-GB" sz="2400" dirty="0"/>
              <a:t> movement of </a:t>
            </a:r>
            <a:r>
              <a:rPr lang="en-GB" sz="2400" dirty="0">
                <a:highlight>
                  <a:srgbClr val="FFFF00"/>
                </a:highlight>
              </a:rPr>
              <a:t>water and sediment</a:t>
            </a:r>
            <a:r>
              <a:rPr lang="en-GB" sz="2400" dirty="0"/>
              <a:t>. The estimated surface </a:t>
            </a:r>
            <a:r>
              <a:rPr lang="en-GB" sz="2400" dirty="0">
                <a:highlight>
                  <a:srgbClr val="FFFF00"/>
                </a:highlight>
              </a:rPr>
              <a:t>current velocity </a:t>
            </a:r>
            <a:r>
              <a:rPr lang="en-GB" sz="2400" dirty="0"/>
              <a:t>ranges from </a:t>
            </a:r>
            <a:r>
              <a:rPr lang="en-GB" sz="2400" dirty="0">
                <a:highlight>
                  <a:srgbClr val="FFFF00"/>
                </a:highlight>
              </a:rPr>
              <a:t>9.26 to 13.5 cm/s </a:t>
            </a:r>
            <a:r>
              <a:rPr lang="en-GB" sz="2400" dirty="0"/>
              <a:t>during the summer, declines </a:t>
            </a:r>
            <a:r>
              <a:rPr lang="en-GB" sz="2400" dirty="0">
                <a:highlight>
                  <a:srgbClr val="FFFF00"/>
                </a:highlight>
              </a:rPr>
              <a:t>to 4.46cm/s during the autumn</a:t>
            </a:r>
            <a:r>
              <a:rPr lang="en-GB" sz="2400" dirty="0"/>
              <a:t>, increasing sharply to </a:t>
            </a:r>
            <a:r>
              <a:rPr lang="en-GB" sz="2400" dirty="0">
                <a:highlight>
                  <a:srgbClr val="FFFF00"/>
                </a:highlight>
              </a:rPr>
              <a:t>23.14cm/s in winter </a:t>
            </a:r>
            <a:r>
              <a:rPr lang="en-GB" sz="2400" dirty="0"/>
              <a:t>due to strong winds, and declining again during calm </a:t>
            </a:r>
            <a:r>
              <a:rPr lang="en-GB" sz="2400" dirty="0">
                <a:highlight>
                  <a:srgbClr val="FFFF00"/>
                </a:highlight>
              </a:rPr>
              <a:t>spring weather to 8.4cm/s</a:t>
            </a:r>
            <a:r>
              <a:rPr lang="en-GB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prevailing </a:t>
            </a:r>
            <a:r>
              <a:rPr lang="en-GB" sz="2400" dirty="0" err="1"/>
              <a:t>northwesterly</a:t>
            </a:r>
            <a:r>
              <a:rPr lang="en-GB" sz="2400" dirty="0"/>
              <a:t> winds lead to waves coming from the west, northwest and north for 55-60% of the time and from the northeast for only 8% of the time.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resultant nearshore features along the Nile Delta coast include </a:t>
            </a:r>
            <a:r>
              <a:rPr lang="en-GB" sz="2400" dirty="0">
                <a:highlight>
                  <a:srgbClr val="FFFF00"/>
                </a:highlight>
              </a:rPr>
              <a:t>underwater sand bars</a:t>
            </a:r>
            <a:r>
              <a:rPr lang="en-GB" sz="2400" dirty="0"/>
              <a:t>, typical of </a:t>
            </a:r>
            <a:r>
              <a:rPr lang="en-GB" sz="2400" dirty="0" err="1"/>
              <a:t>tideless</a:t>
            </a:r>
            <a:r>
              <a:rPr lang="en-GB" sz="2400" dirty="0"/>
              <a:t> seas.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Aerial photographic analysis and field observations show that many beaches west of </a:t>
            </a:r>
            <a:r>
              <a:rPr lang="en-GB" sz="2400" dirty="0">
                <a:highlight>
                  <a:srgbClr val="FFFF00"/>
                </a:highlight>
              </a:rPr>
              <a:t>Abu Qir </a:t>
            </a:r>
            <a:r>
              <a:rPr lang="en-GB" sz="2400" dirty="0"/>
              <a:t>headland contain </a:t>
            </a:r>
            <a:r>
              <a:rPr lang="en-GB" sz="2400" dirty="0">
                <a:highlight>
                  <a:srgbClr val="FFFF00"/>
                </a:highlight>
              </a:rPr>
              <a:t>long crescentic bar systems</a:t>
            </a:r>
            <a:r>
              <a:rPr lang="en-GB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In contrast, </a:t>
            </a:r>
            <a:r>
              <a:rPr lang="en-GB" sz="2400" dirty="0">
                <a:highlight>
                  <a:srgbClr val="FFFF00"/>
                </a:highlight>
              </a:rPr>
              <a:t>parallel longshore bars </a:t>
            </a:r>
            <a:r>
              <a:rPr lang="en-GB" sz="2400" dirty="0"/>
              <a:t>exist along the delta extending from east of Abu Qir to Port Said.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parallel bar systems along the Nile Delta are generated by the dominant eastward longshore drift of sediment. The </a:t>
            </a:r>
            <a:r>
              <a:rPr lang="en-GB" sz="2400" dirty="0">
                <a:highlight>
                  <a:srgbClr val="FFFF00"/>
                </a:highlight>
              </a:rPr>
              <a:t>crescentic bars </a:t>
            </a:r>
            <a:r>
              <a:rPr lang="en-GB" sz="2400" dirty="0"/>
              <a:t>west of Abu Qir headland at Alexandria are associated with </a:t>
            </a:r>
            <a:r>
              <a:rPr lang="en-GB" sz="2400" dirty="0">
                <a:highlight>
                  <a:srgbClr val="FFFF00"/>
                </a:highlight>
              </a:rPr>
              <a:t>rip currents </a:t>
            </a:r>
            <a:r>
              <a:rPr lang="en-GB" sz="2400" dirty="0"/>
              <a:t>and negligible longshore drift.</a:t>
            </a:r>
          </a:p>
        </p:txBody>
      </p:sp>
    </p:spTree>
    <p:extLst>
      <p:ext uri="{BB962C8B-B14F-4D97-AF65-F5344CB8AC3E}">
        <p14:creationId xmlns:p14="http://schemas.microsoft.com/office/powerpoint/2010/main" val="860181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3;&#10;&#13;&#10;Description automatically generated">
            <a:extLst>
              <a:ext uri="{FF2B5EF4-FFF2-40B4-BE49-F238E27FC236}">
                <a16:creationId xmlns:a16="http://schemas.microsoft.com/office/drawing/2014/main" id="{E5007E1D-D208-D444-89FF-DCC8B3F641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8" r="16367" b="12793"/>
          <a:stretch/>
        </p:blipFill>
        <p:spPr>
          <a:xfrm>
            <a:off x="171451" y="586560"/>
            <a:ext cx="11593883" cy="605712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2B6B71-7CD2-EB46-AB43-57EF6E7BB220}"/>
              </a:ext>
            </a:extLst>
          </p:cNvPr>
          <p:cNvCxnSpPr>
            <a:cxnSpLocks/>
          </p:cNvCxnSpPr>
          <p:nvPr/>
        </p:nvCxnSpPr>
        <p:spPr>
          <a:xfrm flipV="1">
            <a:off x="3400425" y="1739331"/>
            <a:ext cx="1747837" cy="2000251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7656C6F-AB8D-FB49-8646-ADF51C0B6367}"/>
              </a:ext>
            </a:extLst>
          </p:cNvPr>
          <p:cNvSpPr/>
          <p:nvPr/>
        </p:nvSpPr>
        <p:spPr>
          <a:xfrm>
            <a:off x="770964" y="3739582"/>
            <a:ext cx="331526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/>
              <a:t>Nile Delta and Cairo city. </a:t>
            </a:r>
          </a:p>
          <a:p>
            <a:r>
              <a:rPr lang="en-GB" sz="2400" dirty="0"/>
              <a:t>Aswan Dam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63F5F6D-BEDB-BC49-A9B8-3B0B243531FF}"/>
              </a:ext>
            </a:extLst>
          </p:cNvPr>
          <p:cNvCxnSpPr>
            <a:cxnSpLocks/>
          </p:cNvCxnSpPr>
          <p:nvPr/>
        </p:nvCxnSpPr>
        <p:spPr>
          <a:xfrm>
            <a:off x="2528888" y="4462816"/>
            <a:ext cx="3681412" cy="454094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480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3;&#10;&#13;&#10;Description automatically generated">
            <a:extLst>
              <a:ext uri="{FF2B5EF4-FFF2-40B4-BE49-F238E27FC236}">
                <a16:creationId xmlns:a16="http://schemas.microsoft.com/office/drawing/2014/main" id="{7FCCFF54-7C03-2C41-9DF9-64B7340B06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1" r="16624" b="13958"/>
          <a:stretch/>
        </p:blipFill>
        <p:spPr>
          <a:xfrm>
            <a:off x="209551" y="585787"/>
            <a:ext cx="11560705" cy="59578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64D984-90E8-5F4A-A80C-30A2B731EA09}"/>
              </a:ext>
            </a:extLst>
          </p:cNvPr>
          <p:cNvSpPr/>
          <p:nvPr/>
        </p:nvSpPr>
        <p:spPr>
          <a:xfrm>
            <a:off x="770964" y="882081"/>
            <a:ext cx="401534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/>
              <a:t>What landforms can you see?</a:t>
            </a:r>
          </a:p>
        </p:txBody>
      </p:sp>
    </p:spTree>
    <p:extLst>
      <p:ext uri="{BB962C8B-B14F-4D97-AF65-F5344CB8AC3E}">
        <p14:creationId xmlns:p14="http://schemas.microsoft.com/office/powerpoint/2010/main" val="2871412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&#13;&#10;&#13;&#10;Description automatically generated">
            <a:extLst>
              <a:ext uri="{FF2B5EF4-FFF2-40B4-BE49-F238E27FC236}">
                <a16:creationId xmlns:a16="http://schemas.microsoft.com/office/drawing/2014/main" id="{7740B177-6041-C74C-8828-30E387B289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r="16624" b="12708"/>
          <a:stretch/>
        </p:blipFill>
        <p:spPr>
          <a:xfrm>
            <a:off x="252412" y="585787"/>
            <a:ext cx="11770498" cy="61579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4280E6-1FBE-764A-9576-A35BA84FE662}"/>
              </a:ext>
            </a:extLst>
          </p:cNvPr>
          <p:cNvSpPr/>
          <p:nvPr/>
        </p:nvSpPr>
        <p:spPr>
          <a:xfrm>
            <a:off x="6285939" y="1196406"/>
            <a:ext cx="401534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/>
              <a:t>What landforms can you see?</a:t>
            </a:r>
          </a:p>
        </p:txBody>
      </p:sp>
    </p:spTree>
    <p:extLst>
      <p:ext uri="{BB962C8B-B14F-4D97-AF65-F5344CB8AC3E}">
        <p14:creationId xmlns:p14="http://schemas.microsoft.com/office/powerpoint/2010/main" val="1212049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3;&#10;&#13;&#10;Description automatically generated">
            <a:extLst>
              <a:ext uri="{FF2B5EF4-FFF2-40B4-BE49-F238E27FC236}">
                <a16:creationId xmlns:a16="http://schemas.microsoft.com/office/drawing/2014/main" id="{59100E2B-34A2-C74F-A9A8-7F2C63FEC3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r="16363" b="13542"/>
          <a:stretch/>
        </p:blipFill>
        <p:spPr>
          <a:xfrm>
            <a:off x="214312" y="600075"/>
            <a:ext cx="11866768" cy="6115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DDFD81-A24E-5F4F-8EA8-863C0D0E7C99}"/>
              </a:ext>
            </a:extLst>
          </p:cNvPr>
          <p:cNvSpPr/>
          <p:nvPr/>
        </p:nvSpPr>
        <p:spPr>
          <a:xfrm>
            <a:off x="770964" y="882081"/>
            <a:ext cx="401534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/>
              <a:t>What landforms can you see?</a:t>
            </a:r>
          </a:p>
        </p:txBody>
      </p:sp>
    </p:spTree>
    <p:extLst>
      <p:ext uri="{BB962C8B-B14F-4D97-AF65-F5344CB8AC3E}">
        <p14:creationId xmlns:p14="http://schemas.microsoft.com/office/powerpoint/2010/main" val="480783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3;&#10;&#13;&#10;Description automatically generated">
            <a:extLst>
              <a:ext uri="{FF2B5EF4-FFF2-40B4-BE49-F238E27FC236}">
                <a16:creationId xmlns:a16="http://schemas.microsoft.com/office/drawing/2014/main" id="{95AED95C-717E-3A4E-A9CE-D15A2EAE80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3" r="16494" b="13334"/>
          <a:stretch/>
        </p:blipFill>
        <p:spPr>
          <a:xfrm>
            <a:off x="238126" y="557213"/>
            <a:ext cx="11440094" cy="59578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A11561-984B-7849-86C3-DD25F94A3816}"/>
              </a:ext>
            </a:extLst>
          </p:cNvPr>
          <p:cNvSpPr/>
          <p:nvPr/>
        </p:nvSpPr>
        <p:spPr>
          <a:xfrm>
            <a:off x="685239" y="682056"/>
            <a:ext cx="401534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/>
              <a:t>What landforms can you see?</a:t>
            </a:r>
          </a:p>
        </p:txBody>
      </p:sp>
    </p:spTree>
    <p:extLst>
      <p:ext uri="{BB962C8B-B14F-4D97-AF65-F5344CB8AC3E}">
        <p14:creationId xmlns:p14="http://schemas.microsoft.com/office/powerpoint/2010/main" val="1934567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80E79-43B0-454A-B5CF-C8DDB95106E5}"/>
              </a:ext>
            </a:extLst>
          </p:cNvPr>
          <p:cNvSpPr txBox="1"/>
          <p:nvPr/>
        </p:nvSpPr>
        <p:spPr>
          <a:xfrm>
            <a:off x="384486" y="805071"/>
            <a:ext cx="10337302" cy="54014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500" b="1" dirty="0"/>
              <a:t>Changes to the sediment budget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4095429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62F446-589D-4840-A74B-1E4352496135}"/>
              </a:ext>
            </a:extLst>
          </p:cNvPr>
          <p:cNvSpPr/>
          <p:nvPr/>
        </p:nvSpPr>
        <p:spPr>
          <a:xfrm>
            <a:off x="171169" y="546652"/>
            <a:ext cx="7329769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Although this delta coastline is, in general, a low-energy environment, since the building of the </a:t>
            </a:r>
            <a:r>
              <a:rPr lang="en-GB" sz="2400" dirty="0">
                <a:highlight>
                  <a:srgbClr val="FFFF00"/>
                </a:highlight>
              </a:rPr>
              <a:t>Aswan High Dam</a:t>
            </a:r>
            <a:r>
              <a:rPr lang="en-GB" sz="2400" dirty="0"/>
              <a:t> and </a:t>
            </a:r>
            <a:r>
              <a:rPr lang="en-GB" sz="2400" dirty="0">
                <a:highlight>
                  <a:srgbClr val="C4FC4D"/>
                </a:highlight>
              </a:rPr>
              <a:t>imbalance</a:t>
            </a:r>
            <a:r>
              <a:rPr lang="en-GB" sz="2400" dirty="0"/>
              <a:t> has been created </a:t>
            </a:r>
            <a:r>
              <a:rPr lang="en-GB" sz="2400" dirty="0">
                <a:highlight>
                  <a:srgbClr val="FFFF00"/>
                </a:highlight>
              </a:rPr>
              <a:t>between two </a:t>
            </a:r>
            <a:r>
              <a:rPr lang="en-GB" sz="2400" dirty="0"/>
              <a:t>of the </a:t>
            </a:r>
            <a:r>
              <a:rPr lang="en-GB" sz="2400" dirty="0">
                <a:highlight>
                  <a:srgbClr val="FFFF00"/>
                </a:highlight>
              </a:rPr>
              <a:t>major forces </a:t>
            </a:r>
            <a:r>
              <a:rPr lang="en-GB" sz="2400" dirty="0"/>
              <a:t>affecting the delta: </a:t>
            </a:r>
            <a:r>
              <a:rPr lang="en-GB" sz="2400" dirty="0">
                <a:highlight>
                  <a:srgbClr val="C4FC4D"/>
                </a:highlight>
              </a:rPr>
              <a:t>erosion and accretion</a:t>
            </a:r>
            <a:r>
              <a:rPr lang="en-GB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There has been a </a:t>
            </a:r>
            <a:r>
              <a:rPr lang="en-GB" sz="2400" dirty="0">
                <a:highlight>
                  <a:srgbClr val="C4FC4D"/>
                </a:highlight>
              </a:rPr>
              <a:t>rapid reduction </a:t>
            </a:r>
            <a:r>
              <a:rPr lang="en-GB" sz="2400" dirty="0"/>
              <a:t>in the amount of </a:t>
            </a:r>
            <a:r>
              <a:rPr lang="en-GB" sz="2400" dirty="0">
                <a:highlight>
                  <a:srgbClr val="C4FC4D"/>
                </a:highlight>
              </a:rPr>
              <a:t>sediment</a:t>
            </a:r>
            <a:r>
              <a:rPr lang="en-GB" sz="2400" dirty="0"/>
              <a:t> accreted from </a:t>
            </a:r>
            <a:r>
              <a:rPr lang="en-GB" sz="2400" dirty="0">
                <a:highlight>
                  <a:srgbClr val="CC66FF"/>
                </a:highlight>
              </a:rPr>
              <a:t>120 million tonnes/year to only trace amounts today!!!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This has caused significant changes along the shoreline of the northwest Nile Delta with </a:t>
            </a:r>
            <a:r>
              <a:rPr lang="en-GB" sz="2400" dirty="0">
                <a:highlight>
                  <a:srgbClr val="FFFF00"/>
                </a:highlight>
              </a:rPr>
              <a:t>accelerated erosion and rates </a:t>
            </a:r>
            <a:r>
              <a:rPr lang="en-GB" sz="2400" dirty="0"/>
              <a:t>of </a:t>
            </a:r>
            <a:r>
              <a:rPr lang="en-GB" sz="2400" dirty="0">
                <a:highlight>
                  <a:srgbClr val="FFFF00"/>
                </a:highlight>
              </a:rPr>
              <a:t>coastal retreat as high as 148m/year</a:t>
            </a:r>
            <a:r>
              <a:rPr lang="en-GB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Rising sea levels in the Mediterranean of </a:t>
            </a:r>
            <a:r>
              <a:rPr lang="en-GB" sz="2400" dirty="0">
                <a:highlight>
                  <a:srgbClr val="FFFF00"/>
                </a:highlight>
              </a:rPr>
              <a:t>1.2mm/year </a:t>
            </a:r>
            <a:r>
              <a:rPr lang="en-GB" sz="2400" dirty="0"/>
              <a:t>have also contributed to higher erosion rates as </a:t>
            </a:r>
            <a:r>
              <a:rPr lang="en-GB" sz="2400" dirty="0">
                <a:highlight>
                  <a:srgbClr val="FFFF00"/>
                </a:highlight>
              </a:rPr>
              <a:t>deeper water </a:t>
            </a:r>
            <a:r>
              <a:rPr lang="en-GB" sz="2400" dirty="0"/>
              <a:t>produces larger waves with higher amounts of energy and these </a:t>
            </a:r>
            <a:r>
              <a:rPr lang="en-GB" sz="2400" dirty="0">
                <a:highlight>
                  <a:srgbClr val="FFFF00"/>
                </a:highlight>
              </a:rPr>
              <a:t>reach further inland</a:t>
            </a:r>
            <a:r>
              <a:rPr lang="en-GB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11641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rot="5400000" flipV="1">
            <a:off x="5181599" y="-152400"/>
            <a:ext cx="1828804" cy="12191997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100000">
                <a:srgbClr val="1432CB">
                  <a:alpha val="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`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842337"/>
            <a:ext cx="3533340" cy="1015663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GB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29313" y="211287"/>
            <a:ext cx="5893775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Task instructions:</a:t>
            </a:r>
          </a:p>
          <a:p>
            <a:pPr marL="342900" indent="-342900">
              <a:buFont typeface="Arial"/>
              <a:buChar char="•"/>
            </a:pPr>
            <a:r>
              <a:rPr lang="en-GB" sz="2800" dirty="0"/>
              <a:t>Complete questions page 24 in Activities box. </a:t>
            </a:r>
          </a:p>
          <a:p>
            <a:endParaRPr lang="en-GB" sz="2800" dirty="0"/>
          </a:p>
        </p:txBody>
      </p:sp>
      <p:sp>
        <p:nvSpPr>
          <p:cNvPr id="14" name="Hexagon 13">
            <a:hlinkClick r:id="" action="ppaction://noaction"/>
            <a:extLst>
              <a:ext uri="{FF2B5EF4-FFF2-40B4-BE49-F238E27FC236}">
                <a16:creationId xmlns:a16="http://schemas.microsoft.com/office/drawing/2014/main" id="{955E3135-5FEA-C74B-BC3B-32A71FD80375}"/>
              </a:ext>
            </a:extLst>
          </p:cNvPr>
          <p:cNvSpPr/>
          <p:nvPr/>
        </p:nvSpPr>
        <p:spPr>
          <a:xfrm>
            <a:off x="333396" y="5182559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Traffic Lights</a:t>
            </a:r>
          </a:p>
        </p:txBody>
      </p:sp>
      <p:sp>
        <p:nvSpPr>
          <p:cNvPr id="15" name="Hexagon 14">
            <a:hlinkClick r:id="rId2" action="ppaction://hlinksldjump"/>
            <a:extLst>
              <a:ext uri="{FF2B5EF4-FFF2-40B4-BE49-F238E27FC236}">
                <a16:creationId xmlns:a16="http://schemas.microsoft.com/office/drawing/2014/main" id="{2B452FC3-5C35-664B-A93C-729BAA831003}"/>
              </a:ext>
            </a:extLst>
          </p:cNvPr>
          <p:cNvSpPr/>
          <p:nvPr/>
        </p:nvSpPr>
        <p:spPr>
          <a:xfrm>
            <a:off x="333396" y="3468524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 Association</a:t>
            </a:r>
          </a:p>
        </p:txBody>
      </p:sp>
      <p:sp>
        <p:nvSpPr>
          <p:cNvPr id="18" name="Hexagon 17">
            <a:hlinkClick r:id="" action="ppaction://noaction"/>
            <a:extLst>
              <a:ext uri="{FF2B5EF4-FFF2-40B4-BE49-F238E27FC236}">
                <a16:creationId xmlns:a16="http://schemas.microsoft.com/office/drawing/2014/main" id="{25659595-ED78-F84B-B733-77982C2BC211}"/>
              </a:ext>
            </a:extLst>
          </p:cNvPr>
          <p:cNvSpPr/>
          <p:nvPr/>
        </p:nvSpPr>
        <p:spPr>
          <a:xfrm>
            <a:off x="333396" y="4037411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Videos</a:t>
            </a:r>
          </a:p>
        </p:txBody>
      </p:sp>
      <p:sp>
        <p:nvSpPr>
          <p:cNvPr id="19" name="Hexagon 18">
            <a:hlinkClick r:id="" action="ppaction://noaction"/>
            <a:extLst>
              <a:ext uri="{FF2B5EF4-FFF2-40B4-BE49-F238E27FC236}">
                <a16:creationId xmlns:a16="http://schemas.microsoft.com/office/drawing/2014/main" id="{3FE6A0BF-B1BB-514F-8279-5FEAC485583F}"/>
              </a:ext>
            </a:extLst>
          </p:cNvPr>
          <p:cNvSpPr/>
          <p:nvPr/>
        </p:nvSpPr>
        <p:spPr>
          <a:xfrm>
            <a:off x="333396" y="4609985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875984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5400000" flipV="1">
            <a:off x="5181599" y="-152401"/>
            <a:ext cx="1828802" cy="12192001"/>
          </a:xfrm>
          <a:prstGeom prst="rect">
            <a:avLst/>
          </a:prstGeom>
          <a:gradFill flip="none" rotWithShape="1">
            <a:gsLst>
              <a:gs pos="0">
                <a:srgbClr val="FD6131">
                  <a:alpha val="0"/>
                </a:srgbClr>
              </a:gs>
              <a:gs pos="100000">
                <a:srgbClr val="FD613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`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25819" y="37287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254000" y="5842337"/>
            <a:ext cx="3469989" cy="1015663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Headlines</a:t>
            </a:r>
            <a:endParaRPr lang="en-GB" sz="6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666" y="75458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5658681" y="370002"/>
            <a:ext cx="6096000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lvl="0"/>
            <a:r>
              <a:rPr lang="en-GB" sz="2800" b="1" u="sng" dirty="0"/>
              <a:t>Task Instructions: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dirty="0"/>
              <a:t>Write a news paper headline about the Nile Delta to sum up todays lesson. </a:t>
            </a:r>
          </a:p>
        </p:txBody>
      </p:sp>
      <p:sp>
        <p:nvSpPr>
          <p:cNvPr id="19" name="Hexagon 18">
            <a:hlinkClick r:id="" action="ppaction://noaction"/>
            <a:extLst>
              <a:ext uri="{FF2B5EF4-FFF2-40B4-BE49-F238E27FC236}">
                <a16:creationId xmlns:a16="http://schemas.microsoft.com/office/drawing/2014/main" id="{52514E5B-F807-6845-B17F-5A6F533D54FB}"/>
              </a:ext>
            </a:extLst>
          </p:cNvPr>
          <p:cNvSpPr/>
          <p:nvPr/>
        </p:nvSpPr>
        <p:spPr>
          <a:xfrm>
            <a:off x="333396" y="5182559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Traffic Lights</a:t>
            </a:r>
          </a:p>
        </p:txBody>
      </p:sp>
      <p:sp>
        <p:nvSpPr>
          <p:cNvPr id="20" name="Hexagon 19">
            <a:hlinkClick r:id="rId3" action="ppaction://hlinksldjump"/>
            <a:extLst>
              <a:ext uri="{FF2B5EF4-FFF2-40B4-BE49-F238E27FC236}">
                <a16:creationId xmlns:a16="http://schemas.microsoft.com/office/drawing/2014/main" id="{BD87A6BC-6768-D147-9937-260A1398B940}"/>
              </a:ext>
            </a:extLst>
          </p:cNvPr>
          <p:cNvSpPr/>
          <p:nvPr/>
        </p:nvSpPr>
        <p:spPr>
          <a:xfrm>
            <a:off x="333396" y="3468524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 Association</a:t>
            </a:r>
          </a:p>
        </p:txBody>
      </p:sp>
      <p:sp>
        <p:nvSpPr>
          <p:cNvPr id="21" name="Hexagon 20">
            <a:hlinkClick r:id="" action="ppaction://noaction"/>
            <a:extLst>
              <a:ext uri="{FF2B5EF4-FFF2-40B4-BE49-F238E27FC236}">
                <a16:creationId xmlns:a16="http://schemas.microsoft.com/office/drawing/2014/main" id="{6B4F76DF-15E8-D546-9637-524A933C98A9}"/>
              </a:ext>
            </a:extLst>
          </p:cNvPr>
          <p:cNvSpPr/>
          <p:nvPr/>
        </p:nvSpPr>
        <p:spPr>
          <a:xfrm>
            <a:off x="333396" y="4037411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Videos</a:t>
            </a:r>
          </a:p>
        </p:txBody>
      </p:sp>
      <p:sp>
        <p:nvSpPr>
          <p:cNvPr id="22" name="Hexagon 21">
            <a:hlinkClick r:id="" action="ppaction://noaction"/>
            <a:extLst>
              <a:ext uri="{FF2B5EF4-FFF2-40B4-BE49-F238E27FC236}">
                <a16:creationId xmlns:a16="http://schemas.microsoft.com/office/drawing/2014/main" id="{87B3B00C-118C-AA47-9922-36E7E541B998}"/>
              </a:ext>
            </a:extLst>
          </p:cNvPr>
          <p:cNvSpPr/>
          <p:nvPr/>
        </p:nvSpPr>
        <p:spPr>
          <a:xfrm>
            <a:off x="333396" y="4609985"/>
            <a:ext cx="651636" cy="5725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GB" sz="1400" dirty="0"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506441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West Nile Delta story">
            <a:hlinkClick r:id="" action="ppaction://media"/>
            <a:extLst>
              <a:ext uri="{FF2B5EF4-FFF2-40B4-BE49-F238E27FC236}">
                <a16:creationId xmlns:a16="http://schemas.microsoft.com/office/drawing/2014/main" id="{654C2193-9D17-A845-8719-F3EE28AEC8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3387" y="728662"/>
            <a:ext cx="10337801" cy="58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0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A5270462-AB59-4D33-9E2A-B348BB94CB67}" vid="{CEF75ABD-F6CC-41FE-8A47-A85C66C0FD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FDBF19D94B24985655FDFE26550E2" ma:contentTypeVersion="4" ma:contentTypeDescription="Create a new document." ma:contentTypeScope="" ma:versionID="21bdeedaa576806f2a49499a443db63f">
  <xsd:schema xmlns:xsd="http://www.w3.org/2001/XMLSchema" xmlns:xs="http://www.w3.org/2001/XMLSchema" xmlns:p="http://schemas.microsoft.com/office/2006/metadata/properties" xmlns:ns2="aeea5e98-a214-4939-85d5-3658d3d98e39" xmlns:ns3="b8f4ebcf-8b25-49e2-96f9-0f16af038e33" targetNamespace="http://schemas.microsoft.com/office/2006/metadata/properties" ma:root="true" ma:fieldsID="e0c02910cd6ed68e0989f954283f3a12" ns2:_="" ns3:_="">
    <xsd:import namespace="aeea5e98-a214-4939-85d5-3658d3d98e39"/>
    <xsd:import namespace="b8f4ebcf-8b25-49e2-96f9-0f16af038e3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a5e98-a214-4939-85d5-3658d3d98e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4ebcf-8b25-49e2-96f9-0f16af038e33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B4BEEE-B43F-4B84-98B3-AB610D4493A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b8f4ebcf-8b25-49e2-96f9-0f16af038e33"/>
    <ds:schemaRef ds:uri="aeea5e98-a214-4939-85d5-3658d3d98e3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7549F8-7143-40C0-A96C-6FA3F38B5F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a5e98-a214-4939-85d5-3658d3d98e39"/>
    <ds:schemaRef ds:uri="b8f4ebcf-8b25-49e2-96f9-0f16af038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4A96AC-4278-465E-8297-83189FA295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1529</Words>
  <Application>Microsoft Macintosh PowerPoint</Application>
  <PresentationFormat>Widescreen</PresentationFormat>
  <Paragraphs>142</Paragraphs>
  <Slides>34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wood</dc:creator>
  <cp:lastModifiedBy>isabel wood</cp:lastModifiedBy>
  <cp:revision>13</cp:revision>
  <dcterms:created xsi:type="dcterms:W3CDTF">2018-11-11T21:41:26Z</dcterms:created>
  <dcterms:modified xsi:type="dcterms:W3CDTF">2018-11-17T12:09:13Z</dcterms:modified>
</cp:coreProperties>
</file>